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368" r:id="rId4"/>
    <p:sldId id="369" r:id="rId5"/>
    <p:sldId id="370" r:id="rId6"/>
    <p:sldId id="367" r:id="rId7"/>
    <p:sldId id="271" r:id="rId8"/>
    <p:sldId id="332" r:id="rId9"/>
    <p:sldId id="334" r:id="rId10"/>
    <p:sldId id="273" r:id="rId11"/>
    <p:sldId id="277" r:id="rId12"/>
    <p:sldId id="364" r:id="rId13"/>
    <p:sldId id="360" r:id="rId14"/>
    <p:sldId id="361" r:id="rId15"/>
    <p:sldId id="366" r:id="rId16"/>
    <p:sldId id="371" r:id="rId17"/>
    <p:sldId id="383" r:id="rId18"/>
    <p:sldId id="378" r:id="rId19"/>
    <p:sldId id="380" r:id="rId20"/>
    <p:sldId id="381" r:id="rId21"/>
    <p:sldId id="382" r:id="rId22"/>
    <p:sldId id="374" r:id="rId23"/>
    <p:sldId id="375" r:id="rId24"/>
    <p:sldId id="376" r:id="rId25"/>
    <p:sldId id="377" r:id="rId26"/>
    <p:sldId id="283" r:id="rId27"/>
    <p:sldId id="365" r:id="rId28"/>
    <p:sldId id="284" r:id="rId29"/>
  </p:sldIdLst>
  <p:sldSz cx="12192000" cy="6858000"/>
  <p:notesSz cx="6797675" cy="9928225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Helvetica Neue Light" charset="0"/>
      <p:regular r:id="rId35"/>
      <p:bold r:id="rId36"/>
      <p:italic r:id="rId37"/>
      <p:boldItalic r:id="rId38"/>
    </p:embeddedFont>
    <p:embeddedFont>
      <p:font typeface="Raleway Light" charset="-52"/>
      <p:regular r:id="rId39"/>
      <p:bold r:id="rId40"/>
      <p:italic r:id="rId41"/>
      <p:boldItalic r:id="rId42"/>
    </p:embeddedFont>
    <p:embeddedFont>
      <p:font typeface="Raleway" charset="-52"/>
      <p:regular r:id="rId43"/>
      <p:bold r:id="rId44"/>
      <p:italic r:id="rId45"/>
      <p:boldItalic r:id="rId46"/>
    </p:embeddedFont>
    <p:embeddedFont>
      <p:font typeface="Arial Black" pitchFamily="34" charset="0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98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orient="horz" pos="1684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7038" userDrawn="1">
          <p15:clr>
            <a:srgbClr val="A4A3A4"/>
          </p15:clr>
        </p15:guide>
        <p15:guide id="14" pos="4838" userDrawn="1">
          <p15:clr>
            <a:srgbClr val="A4A3A4"/>
          </p15:clr>
        </p15:guide>
        <p15:guide id="15" orient="horz" pos="390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OZ6y27R5L9alEmytid1Hc+bK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387C43"/>
    <a:srgbClr val="B9BCBF"/>
    <a:srgbClr val="EE7D00"/>
    <a:srgbClr val="E51F59"/>
    <a:srgbClr val="EA7C00"/>
    <a:srgbClr val="F5F5F5"/>
    <a:srgbClr val="FFD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4863FD6-BE12-4284-AD89-BEEC0B2518E8}">
  <a:tblStyle styleId="{F4863FD6-BE12-4284-AD89-BEEC0B2518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7486" autoAdjust="0"/>
  </p:normalViewPr>
  <p:slideViewPr>
    <p:cSldViewPr snapToGrid="0">
      <p:cViewPr>
        <p:scale>
          <a:sx n="106" d="100"/>
          <a:sy n="106" d="100"/>
        </p:scale>
        <p:origin x="-984" y="-180"/>
      </p:cViewPr>
      <p:guideLst>
        <p:guide orient="horz" pos="2160"/>
        <p:guide orient="horz" pos="436"/>
        <p:guide orient="horz" pos="4201"/>
        <p:guide orient="horz" pos="1911"/>
        <p:guide orient="horz" pos="1207"/>
        <p:guide orient="horz" pos="1684"/>
        <p:guide orient="horz" pos="3906"/>
        <p:guide pos="529"/>
        <p:guide pos="7151"/>
        <p:guide pos="7469"/>
        <p:guide pos="1980"/>
        <p:guide pos="4067"/>
        <p:guide pos="1118"/>
        <p:guide pos="7038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662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79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892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29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00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004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11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7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48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03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27A871-AA95-3CD5-B750-E066B6EA5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27"/>
            <a:ext cx="8991244" cy="6480091"/>
          </a:xfrm>
          <a:prstGeom prst="rect">
            <a:avLst/>
          </a:prstGeom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CF70FC0-4321-8E42-7BDE-03B1D29490FC}"/>
              </a:ext>
            </a:extLst>
          </p:cNvPr>
          <p:cNvSpPr/>
          <p:nvPr userDrawn="1"/>
        </p:nvSpPr>
        <p:spPr>
          <a:xfrm>
            <a:off x="8991244" y="108155"/>
            <a:ext cx="2935285" cy="85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FF18E5-A908-6C3A-20EE-66E1FF373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36AEAA-E8A9-9E09-6AD4-3F1AAB6E8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2" name="Google Shape;16;p20">
            <a:extLst>
              <a:ext uri="{FF2B5EF4-FFF2-40B4-BE49-F238E27FC236}">
                <a16:creationId xmlns:a16="http://schemas.microsoft.com/office/drawing/2014/main" xmlns="" id="{A896F6BD-21B5-CBF9-6582-4AC70807CB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528"/>
            <a:ext cx="2911630" cy="25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1" descr="Рисунок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userDrawn="1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4F34E5-CB19-2A13-80E1-B25767FD9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37" y="0"/>
            <a:ext cx="1222108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1_Рисунок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" name="Google Shape;115;p3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 r="23" b="111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4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4CB81A4-55FB-D4EA-7837-5C3D395E8C37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64A0A0-412D-701C-4B31-2CE9CE792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C36224-2254-3B89-A733-0A7C01F3F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7" name="Google Shape;24;p21">
            <a:extLst>
              <a:ext uri="{FF2B5EF4-FFF2-40B4-BE49-F238E27FC236}">
                <a16:creationId xmlns:a16="http://schemas.microsoft.com/office/drawing/2014/main" xmlns="" id="{7FD68E43-BCD7-9690-F81E-C6313102B19B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36;p1">
            <a:extLst>
              <a:ext uri="{FF2B5EF4-FFF2-40B4-BE49-F238E27FC236}">
                <a16:creationId xmlns:a16="http://schemas.microsoft.com/office/drawing/2014/main" xmlns="" id="{E8516FD6-F905-B812-A79E-58D266EE13A9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0A2243-78BB-9643-BFD4-0CFFFBCD6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37" y="0"/>
            <a:ext cx="12221080" cy="6471190"/>
          </a:xfrm>
          <a:prstGeom prst="rect">
            <a:avLst/>
          </a:prstGeom>
        </p:spPr>
      </p:pic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xmlns="" id="{DD3742EA-E89B-8A41-7046-8839D311118C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xmlns="" id="{86B47924-D72C-1BD2-6868-A49D08A402B0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Четвертый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BB1B3C-F7E1-757A-EB55-66C4D96792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 t="139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5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>
            <a:spLocks noGrp="1"/>
          </p:cNvSpPr>
          <p:nvPr>
            <p:ph type="pic" idx="2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7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8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92000">
                <a:srgbClr val="92D050"/>
              </a:gs>
              <a:gs pos="100000">
                <a:srgbClr val="92D05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9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0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28631" y="220249"/>
            <a:ext cx="2712186" cy="51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emf"/><Relationship Id="rId7" Type="http://schemas.openxmlformats.org/officeDocument/2006/relationships/image" Target="../media/image4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22.emf"/><Relationship Id="rId5" Type="http://schemas.openxmlformats.org/officeDocument/2006/relationships/image" Target="../media/image18.png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emf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0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31.emf"/><Relationship Id="rId10" Type="http://schemas.openxmlformats.org/officeDocument/2006/relationships/image" Target="../media/image23.png"/><Relationship Id="rId4" Type="http://schemas.openxmlformats.org/officeDocument/2006/relationships/image" Target="../media/image30.emf"/><Relationship Id="rId9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31.emf"/><Relationship Id="rId10" Type="http://schemas.openxmlformats.org/officeDocument/2006/relationships/image" Target="../media/image23.png"/><Relationship Id="rId4" Type="http://schemas.openxmlformats.org/officeDocument/2006/relationships/image" Target="../media/image30.emf"/><Relationship Id="rId9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6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image" Target="../media/image39.emf"/><Relationship Id="rId5" Type="http://schemas.openxmlformats.org/officeDocument/2006/relationships/image" Target="../media/image31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7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8.emf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0B0A1D7-F67E-128B-F597-E00FFA98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63" y="373528"/>
            <a:ext cx="3642840" cy="63812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045BBC1-9E4C-6646-278B-65554C177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074" y="1505375"/>
            <a:ext cx="1435100" cy="1435100"/>
          </a:xfrm>
          <a:prstGeom prst="rect">
            <a:avLst/>
          </a:prstGeom>
        </p:spPr>
      </p:pic>
      <p:sp>
        <p:nvSpPr>
          <p:cNvPr id="134" name="Google Shape;134;p1"/>
          <p:cNvSpPr txBox="1"/>
          <p:nvPr/>
        </p:nvSpPr>
        <p:spPr>
          <a:xfrm>
            <a:off x="546504" y="3001900"/>
            <a:ext cx="7622461" cy="17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Сберегай </a:t>
            </a:r>
            <a:b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</a:br>
            <a: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и приумножай</a:t>
            </a:r>
            <a:endParaRPr sz="60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363838" y="6079274"/>
            <a:ext cx="45309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Всероссийск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ая</a:t>
            </a:r>
            <a:r>
              <a:rPr lang="ru-RU" sz="1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 просветительская Эстафета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                    </a:t>
            </a:r>
            <a:r>
              <a:rPr lang="ru-RU" sz="14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«</a:t>
            </a:r>
            <a:r>
              <a:rPr lang="ru-RU" sz="1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Мои финансы»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8CC947-2D14-F48F-78E1-664E02D07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767" y="226337"/>
            <a:ext cx="1131034" cy="479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C0959E-F081-1568-B261-AE67DF22A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21E287-A756-C609-41A5-69A1BE558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797258"/>
            <a:ext cx="1781011" cy="5196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C044AD-363E-E71A-1FFB-EA0A976F8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9702" y="2041020"/>
            <a:ext cx="2759988" cy="3900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36A449-8C39-7660-7CA9-FCFD5BAA9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898" y="2288979"/>
            <a:ext cx="870035" cy="13706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F0EBA3-BB4B-E723-FC4F-7F15E31FDD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872" y="3242274"/>
            <a:ext cx="982677" cy="68787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46A34B5-5666-21EF-B97F-4246FA26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723" y="2713445"/>
            <a:ext cx="588229" cy="58822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515DCB45-F209-488F-989D-9400E2EA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55" y="237465"/>
            <a:ext cx="476498" cy="4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1530" y="265412"/>
            <a:ext cx="8543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rPr>
              <a:t>Минфин </a:t>
            </a: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rPr>
              <a:t>ДНР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aleway"/>
              <a:cs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xmlns="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E1133988-D457-FE74-B6B5-DE7F562FF315}"/>
              </a:ext>
            </a:extLst>
          </p:cNvPr>
          <p:cNvSpPr/>
          <p:nvPr/>
        </p:nvSpPr>
        <p:spPr>
          <a:xfrm>
            <a:off x="6689957" y="1722344"/>
            <a:ext cx="4681336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C43C8C4E-BC80-BB23-D696-C1616FDD619F}"/>
              </a:ext>
            </a:extLst>
          </p:cNvPr>
          <p:cNvSpPr/>
          <p:nvPr/>
        </p:nvSpPr>
        <p:spPr>
          <a:xfrm>
            <a:off x="855375" y="1722344"/>
            <a:ext cx="4681336" cy="549665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Способы…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152535" y="1769479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Сберечь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7239120" y="1769479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Приумножить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10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652995" y="2738504"/>
            <a:ext cx="3021668" cy="4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Наличные деньги?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xmlns="" id="{E19E6208-30B9-D010-F194-D0A7297E81F3}"/>
              </a:ext>
            </a:extLst>
          </p:cNvPr>
          <p:cNvSpPr txBox="1"/>
          <p:nvPr/>
        </p:nvSpPr>
        <p:spPr>
          <a:xfrm>
            <a:off x="1652995" y="3594760"/>
            <a:ext cx="380378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Накопительный счёт в банке?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1;p37">
            <a:extLst>
              <a:ext uri="{FF2B5EF4-FFF2-40B4-BE49-F238E27FC236}">
                <a16:creationId xmlns:a16="http://schemas.microsoft.com/office/drawing/2014/main" xmlns="" id="{18E09F96-F832-32DC-7460-86EC3CCEE00E}"/>
              </a:ext>
            </a:extLst>
          </p:cNvPr>
          <p:cNvSpPr txBox="1"/>
          <p:nvPr/>
        </p:nvSpPr>
        <p:spPr>
          <a:xfrm>
            <a:off x="1652995" y="4411699"/>
            <a:ext cx="380378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Депозит в банке?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xmlns="" id="{DA28B5B2-A3ED-F038-6368-0BF1CF780F93}"/>
              </a:ext>
            </a:extLst>
          </p:cNvPr>
          <p:cNvSpPr txBox="1"/>
          <p:nvPr/>
        </p:nvSpPr>
        <p:spPr>
          <a:xfrm>
            <a:off x="7455360" y="2715961"/>
            <a:ext cx="351029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ценных бумаг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59" y="3531638"/>
            <a:ext cx="3394899" cy="4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недвижимости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65B75BA4-5CFE-3456-DB9D-72B53EEB1DAD}"/>
              </a:ext>
            </a:extLst>
          </p:cNvPr>
          <p:cNvSpPr/>
          <p:nvPr/>
        </p:nvSpPr>
        <p:spPr>
          <a:xfrm>
            <a:off x="839100" y="2605830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D77EF89-9881-0156-EFA4-D161399CED48}"/>
              </a:ext>
            </a:extLst>
          </p:cNvPr>
          <p:cNvSpPr/>
          <p:nvPr/>
        </p:nvSpPr>
        <p:spPr>
          <a:xfrm>
            <a:off x="839100" y="3445351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29DC857C-BB2C-7DE0-F135-F8762BB598DC}"/>
              </a:ext>
            </a:extLst>
          </p:cNvPr>
          <p:cNvSpPr/>
          <p:nvPr/>
        </p:nvSpPr>
        <p:spPr>
          <a:xfrm>
            <a:off x="839100" y="4284872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8A35EABD-50E8-77A4-30F6-35B82DA0E4A4}"/>
              </a:ext>
            </a:extLst>
          </p:cNvPr>
          <p:cNvSpPr/>
          <p:nvPr/>
        </p:nvSpPr>
        <p:spPr>
          <a:xfrm>
            <a:off x="6674291" y="2605830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74290" y="3418863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6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60" y="4245825"/>
            <a:ext cx="4266764" cy="6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Коллекционные объекты </a:t>
            </a:r>
            <a: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художественные ценности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81745" y="427813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5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60" y="5190240"/>
            <a:ext cx="4266764" cy="44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 в бизнес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81745" y="506336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6781C1-2720-B3A1-2B9C-CBDE6A544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2779023"/>
            <a:ext cx="272712" cy="2236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ADC459-4872-5F8D-4FEB-10E624A9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3594760"/>
            <a:ext cx="272712" cy="223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3751F1-4077-4886-FDBF-81124F5E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4450377"/>
            <a:ext cx="272712" cy="223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6D2DAF-3D15-5A94-DC51-E255C0D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5247212"/>
            <a:ext cx="272712" cy="22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2779023"/>
            <a:ext cx="272712" cy="2236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3594760"/>
            <a:ext cx="272712" cy="223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EC76221-9A0C-A273-E78D-95BB9634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4450377"/>
            <a:ext cx="272712" cy="223652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838200" y="692150"/>
            <a:ext cx="6523299" cy="65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 сохранить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1360388" y="1869643"/>
            <a:ext cx="2589443" cy="319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ru-RU" sz="2000" b="1" dirty="0">
                <a:solidFill>
                  <a:srgbClr val="E51F59"/>
                </a:solidFill>
              </a:rPr>
              <a:t>Наличные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Отрицательная доходность («съедается» инфляцией)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кражи, потери или уничтожения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xmlns="" id="{8DC29EDF-0658-9756-2FFD-3EBB6866079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11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FBE3619-8655-6FA3-02D8-2167F3060F8B}"/>
              </a:ext>
            </a:extLst>
          </p:cNvPr>
          <p:cNvGrpSpPr/>
          <p:nvPr/>
        </p:nvGrpSpPr>
        <p:grpSpPr>
          <a:xfrm>
            <a:off x="826166" y="1827112"/>
            <a:ext cx="391545" cy="391545"/>
            <a:chOff x="600551" y="1925968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30B9F8B5-BFD5-E63D-F538-258618B74528}"/>
                </a:ext>
              </a:extLst>
            </p:cNvPr>
            <p:cNvSpPr/>
            <p:nvPr/>
          </p:nvSpPr>
          <p:spPr>
            <a:xfrm>
              <a:off x="600551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xmlns="" id="{028E5A70-8DF0-6134-AF3B-77418C63F8DA}"/>
                </a:ext>
              </a:extLst>
            </p:cNvPr>
            <p:cNvSpPr/>
            <p:nvPr/>
          </p:nvSpPr>
          <p:spPr>
            <a:xfrm>
              <a:off x="699220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9" name="Google Shape;199;p40"/>
          <p:cNvSpPr txBox="1">
            <a:spLocks/>
          </p:cNvSpPr>
          <p:nvPr/>
        </p:nvSpPr>
        <p:spPr>
          <a:xfrm>
            <a:off x="4487897" y="1869643"/>
            <a:ext cx="2924493" cy="402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ru-RU" sz="2000" b="1" dirty="0">
                <a:solidFill>
                  <a:srgbClr val="E51F59"/>
                </a:solidFill>
              </a:rPr>
              <a:t>Накопительный счет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Высокая ликвидность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можно снять в любой момент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Проценты начисляются на остаток средств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счете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Средняя доходность (обычно % ниже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равны инфляции)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 Системой страхования вкладов (ССВ)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1,4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руб.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6B3CB6-DF0E-AB8C-754E-999F8B98FF70}"/>
              </a:ext>
            </a:extLst>
          </p:cNvPr>
          <p:cNvGrpSpPr/>
          <p:nvPr/>
        </p:nvGrpSpPr>
        <p:grpSpPr>
          <a:xfrm>
            <a:off x="3934821" y="1827112"/>
            <a:ext cx="391545" cy="391545"/>
            <a:chOff x="4238063" y="1925968"/>
            <a:chExt cx="391545" cy="391545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30B9F8B5-BFD5-E63D-F538-258618B74528}"/>
                </a:ext>
              </a:extLst>
            </p:cNvPr>
            <p:cNvSpPr/>
            <p:nvPr/>
          </p:nvSpPr>
          <p:spPr>
            <a:xfrm>
              <a:off x="4238063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трелка вправо 80">
              <a:extLst>
                <a:ext uri="{FF2B5EF4-FFF2-40B4-BE49-F238E27FC236}">
                  <a16:creationId xmlns:a16="http://schemas.microsoft.com/office/drawing/2014/main" xmlns="" id="{028E5A70-8DF0-6134-AF3B-77418C63F8DA}"/>
                </a:ext>
              </a:extLst>
            </p:cNvPr>
            <p:cNvSpPr/>
            <p:nvPr/>
          </p:nvSpPr>
          <p:spPr>
            <a:xfrm>
              <a:off x="4336732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2" name="Google Shape;199;p40"/>
          <p:cNvSpPr txBox="1">
            <a:spLocks/>
          </p:cNvSpPr>
          <p:nvPr/>
        </p:nvSpPr>
        <p:spPr>
          <a:xfrm>
            <a:off x="8575794" y="1869643"/>
            <a:ext cx="2790040" cy="362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ru-RU" sz="2000" b="1" dirty="0">
                <a:solidFill>
                  <a:srgbClr val="E51F59"/>
                </a:solidFill>
              </a:rPr>
              <a:t>Депозит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(срочный)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Низкая ликвидность,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 как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открывается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определённый срок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Доходность чуть выше инфляции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 Системой страхования вкладов (ССВ)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1,4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руб.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FBCE924-E8A9-3A9A-3604-B1DFD822B178}"/>
              </a:ext>
            </a:extLst>
          </p:cNvPr>
          <p:cNvGrpSpPr/>
          <p:nvPr/>
        </p:nvGrpSpPr>
        <p:grpSpPr>
          <a:xfrm>
            <a:off x="8022718" y="1827112"/>
            <a:ext cx="391545" cy="391545"/>
            <a:chOff x="7873055" y="1925968"/>
            <a:chExt cx="391545" cy="391545"/>
          </a:xfrm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30B9F8B5-BFD5-E63D-F538-258618B74528}"/>
                </a:ext>
              </a:extLst>
            </p:cNvPr>
            <p:cNvSpPr/>
            <p:nvPr/>
          </p:nvSpPr>
          <p:spPr>
            <a:xfrm>
              <a:off x="7873055" y="1925968"/>
              <a:ext cx="391545" cy="391545"/>
            </a:xfrm>
            <a:prstGeom prst="ellipse">
              <a:avLst/>
            </a:prstGeom>
            <a:solidFill>
              <a:srgbClr val="E51F59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трелка вправо 83">
              <a:extLst>
                <a:ext uri="{FF2B5EF4-FFF2-40B4-BE49-F238E27FC236}">
                  <a16:creationId xmlns:a16="http://schemas.microsoft.com/office/drawing/2014/main" xmlns="" id="{028E5A70-8DF0-6134-AF3B-77418C63F8DA}"/>
                </a:ext>
              </a:extLst>
            </p:cNvPr>
            <p:cNvSpPr/>
            <p:nvPr/>
          </p:nvSpPr>
          <p:spPr>
            <a:xfrm>
              <a:off x="7971724" y="2029143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xmlns="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E1133988-D457-FE74-B6B5-DE7F562FF315}"/>
              </a:ext>
            </a:extLst>
          </p:cNvPr>
          <p:cNvSpPr/>
          <p:nvPr/>
        </p:nvSpPr>
        <p:spPr>
          <a:xfrm>
            <a:off x="6689957" y="1722344"/>
            <a:ext cx="4681336" cy="549665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C43C8C4E-BC80-BB23-D696-C1616FDD619F}"/>
              </a:ext>
            </a:extLst>
          </p:cNvPr>
          <p:cNvSpPr/>
          <p:nvPr/>
        </p:nvSpPr>
        <p:spPr>
          <a:xfrm>
            <a:off x="855375" y="1722344"/>
            <a:ext cx="4681336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Способы…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152535" y="1769479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Сберечь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7239120" y="1769479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Приумножить</a:t>
            </a:r>
            <a:endParaRPr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</a:t>
            </a:r>
            <a:r>
              <a:rPr lang="ru-RU" b="1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652995" y="2738504"/>
            <a:ext cx="3021668" cy="44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Наличные деньги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xmlns="" id="{E19E6208-30B9-D010-F194-D0A7297E81F3}"/>
              </a:ext>
            </a:extLst>
          </p:cNvPr>
          <p:cNvSpPr txBox="1"/>
          <p:nvPr/>
        </p:nvSpPr>
        <p:spPr>
          <a:xfrm>
            <a:off x="1652995" y="3594760"/>
            <a:ext cx="380378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Накопительный счёт в банке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1;p37">
            <a:extLst>
              <a:ext uri="{FF2B5EF4-FFF2-40B4-BE49-F238E27FC236}">
                <a16:creationId xmlns:a16="http://schemas.microsoft.com/office/drawing/2014/main" xmlns="" id="{18E09F96-F832-32DC-7460-86EC3CCEE00E}"/>
              </a:ext>
            </a:extLst>
          </p:cNvPr>
          <p:cNvSpPr txBox="1"/>
          <p:nvPr/>
        </p:nvSpPr>
        <p:spPr>
          <a:xfrm>
            <a:off x="1652995" y="4411699"/>
            <a:ext cx="380378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Депозит в банке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xmlns="" id="{DA28B5B2-A3ED-F038-6368-0BF1CF780F93}"/>
              </a:ext>
            </a:extLst>
          </p:cNvPr>
          <p:cNvSpPr txBox="1"/>
          <p:nvPr/>
        </p:nvSpPr>
        <p:spPr>
          <a:xfrm>
            <a:off x="7455360" y="2715961"/>
            <a:ext cx="351029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ценных бумаг?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59" y="3531638"/>
            <a:ext cx="3394899" cy="4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Покупка недвижимости?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65B75BA4-5CFE-3456-DB9D-72B53EEB1DAD}"/>
              </a:ext>
            </a:extLst>
          </p:cNvPr>
          <p:cNvSpPr/>
          <p:nvPr/>
        </p:nvSpPr>
        <p:spPr>
          <a:xfrm>
            <a:off x="839100" y="2605830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D77EF89-9881-0156-EFA4-D161399CED48}"/>
              </a:ext>
            </a:extLst>
          </p:cNvPr>
          <p:cNvSpPr/>
          <p:nvPr/>
        </p:nvSpPr>
        <p:spPr>
          <a:xfrm>
            <a:off x="839100" y="3445351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29DC857C-BB2C-7DE0-F135-F8762BB598DC}"/>
              </a:ext>
            </a:extLst>
          </p:cNvPr>
          <p:cNvSpPr/>
          <p:nvPr/>
        </p:nvSpPr>
        <p:spPr>
          <a:xfrm>
            <a:off x="839100" y="428487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8A35EABD-50E8-77A4-30F6-35B82DA0E4A4}"/>
              </a:ext>
            </a:extLst>
          </p:cNvPr>
          <p:cNvSpPr/>
          <p:nvPr/>
        </p:nvSpPr>
        <p:spPr>
          <a:xfrm>
            <a:off x="6674291" y="2605830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74290" y="3418863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6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60" y="4245825"/>
            <a:ext cx="4266764" cy="6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Коллекционные объекты </a:t>
            </a:r>
            <a: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художественные ценности?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81745" y="4278134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5" name="Google Shape;171;p37">
            <a:extLst>
              <a:ext uri="{FF2B5EF4-FFF2-40B4-BE49-F238E27FC236}">
                <a16:creationId xmlns:a16="http://schemas.microsoft.com/office/drawing/2014/main" xmlns="" id="{CF7CB1EB-E499-1546-D6A9-5CBC31F3F2B0}"/>
              </a:ext>
            </a:extLst>
          </p:cNvPr>
          <p:cNvSpPr txBox="1"/>
          <p:nvPr/>
        </p:nvSpPr>
        <p:spPr>
          <a:xfrm>
            <a:off x="7455360" y="5190240"/>
            <a:ext cx="4266764" cy="44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 в бизнес?</a:t>
            </a:r>
            <a:endParaRPr sz="2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6681745" y="5063367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6781C1-2720-B3A1-2B9C-CBDE6A544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2779023"/>
            <a:ext cx="272712" cy="2236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ADC459-4872-5F8D-4FEB-10E624A9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3594760"/>
            <a:ext cx="272712" cy="223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13751F1-4077-4886-FDBF-81124F5E9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4450377"/>
            <a:ext cx="272712" cy="223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6D2DAF-3D15-5A94-DC51-E255C0D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83" y="5247212"/>
            <a:ext cx="272712" cy="22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2779023"/>
            <a:ext cx="272712" cy="2236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3594760"/>
            <a:ext cx="272712" cy="223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EC76221-9A0C-A273-E78D-95BB9634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3" y="4450377"/>
            <a:ext cx="272712" cy="223652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59;p37">
            <a:extLst>
              <a:ext uri="{FF2B5EF4-FFF2-40B4-BE49-F238E27FC236}">
                <a16:creationId xmlns="" xmlns:a16="http://schemas.microsoft.com/office/drawing/2014/main" id="{A160ED52-391D-287E-3320-17E19B5733B8}"/>
              </a:ext>
            </a:extLst>
          </p:cNvPr>
          <p:cNvSpPr txBox="1">
            <a:spLocks/>
          </p:cNvSpPr>
          <p:nvPr/>
        </p:nvSpPr>
        <p:spPr>
          <a:xfrm>
            <a:off x="838199" y="692150"/>
            <a:ext cx="38932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</a:p>
        </p:txBody>
      </p:sp>
      <p:sp>
        <p:nvSpPr>
          <p:cNvPr id="3" name="Google Shape;136;p1">
            <a:extLst>
              <a:ext uri="{FF2B5EF4-FFF2-40B4-BE49-F238E27FC236}">
                <a16:creationId xmlns="" xmlns:a16="http://schemas.microsoft.com/office/drawing/2014/main" id="{2093BB22-9717-1AA3-1916-E28C16D7D0B6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13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C990C4-F7FF-5E32-6094-707114F0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66587"/>
            <a:ext cx="4493253" cy="4161443"/>
          </a:xfrm>
          <a:prstGeom prst="rect">
            <a:avLst/>
          </a:prstGeom>
        </p:spPr>
      </p:pic>
      <p:pic>
        <p:nvPicPr>
          <p:cNvPr id="6" name="Google Shape;23;p21">
            <a:extLst>
              <a:ext uri="{FF2B5EF4-FFF2-40B4-BE49-F238E27FC236}">
                <a16:creationId xmlns="" xmlns:a16="http://schemas.microsoft.com/office/drawing/2014/main" id="{115E9A16-1700-3499-6882-2310045CAD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Так выглядит торговый терминал QUIK. Причем не самый сложный его экран">
            <a:extLst>
              <a:ext uri="{FF2B5EF4-FFF2-40B4-BE49-F238E27FC236}">
                <a16:creationId xmlns="" xmlns:a16="http://schemas.microsoft.com/office/drawing/2014/main" id="{95FBB034-2C0E-467C-955F-760EAE2B8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r="1" b="14"/>
          <a:stretch/>
        </p:blipFill>
        <p:spPr bwMode="auto">
          <a:xfrm>
            <a:off x="1100183" y="2770451"/>
            <a:ext cx="3976132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0E37F1-6CA0-FC1A-8678-D988AE24F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864" y="1421888"/>
            <a:ext cx="2595526" cy="47788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B3746D-3D0A-73F0-70BA-C0717B6E1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427" y="1059628"/>
            <a:ext cx="3687300" cy="6410365"/>
          </a:xfrm>
          <a:prstGeom prst="rect">
            <a:avLst/>
          </a:prstGeom>
        </p:spPr>
      </p:pic>
      <p:sp>
        <p:nvSpPr>
          <p:cNvPr id="12" name="Google Shape;159;p37">
            <a:extLst>
              <a:ext uri="{FF2B5EF4-FFF2-40B4-BE49-F238E27FC236}">
                <a16:creationId xmlns="" xmlns:a16="http://schemas.microsoft.com/office/drawing/2014/main" id="{C87ACD19-ABD5-05A3-65BF-0CAC021C5BA4}"/>
              </a:ext>
            </a:extLst>
          </p:cNvPr>
          <p:cNvSpPr txBox="1">
            <a:spLocks/>
          </p:cNvSpPr>
          <p:nvPr/>
        </p:nvSpPr>
        <p:spPr>
          <a:xfrm>
            <a:off x="850391" y="1713062"/>
            <a:ext cx="1433908" cy="33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E51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</a:t>
            </a:r>
          </a:p>
        </p:txBody>
      </p:sp>
      <p:sp>
        <p:nvSpPr>
          <p:cNvPr id="13" name="Google Shape;159;p37">
            <a:extLst>
              <a:ext uri="{FF2B5EF4-FFF2-40B4-BE49-F238E27FC236}">
                <a16:creationId xmlns="" xmlns:a16="http://schemas.microsoft.com/office/drawing/2014/main" id="{78D50156-FC53-6E51-9341-01E2E052F4D3}"/>
              </a:ext>
            </a:extLst>
          </p:cNvPr>
          <p:cNvSpPr txBox="1">
            <a:spLocks/>
          </p:cNvSpPr>
          <p:nvPr/>
        </p:nvSpPr>
        <p:spPr>
          <a:xfrm>
            <a:off x="9116567" y="1713062"/>
            <a:ext cx="1433908" cy="33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0E8435-C818-17B5-D22A-EA7A1FE974BD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xmlns="" id="{2356A395-96FB-59EC-864D-4CCE4F428138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Инвестировать можно только те средства,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которые вы готовы потерять</a:t>
            </a: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xmlns="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C43C8C4E-BC80-BB23-D696-C1616FDD619F}"/>
              </a:ext>
            </a:extLst>
          </p:cNvPr>
          <p:cNvSpPr/>
          <p:nvPr/>
        </p:nvSpPr>
        <p:spPr>
          <a:xfrm>
            <a:off x="839788" y="1665147"/>
            <a:ext cx="10512423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057648" y="1702855"/>
            <a:ext cx="100218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sym typeface="Arial"/>
              </a:rPr>
              <a:t>ОБЛИГАЦИЯ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</a:t>
            </a:r>
            <a:r>
              <a:rPr lang="en-US" sz="2400" i="0" u="none" strike="noStrike" cap="none" dirty="0">
                <a:solidFill>
                  <a:schemeClr val="bg1"/>
                </a:solidFill>
                <a:sym typeface="Arial"/>
              </a:rPr>
              <a:t>—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возможность дать в долг компании или государству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806762" y="2451958"/>
            <a:ext cx="3957544" cy="2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Инвестировать можно с 14 лет,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только с письменного согласия родителей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Счёт ограничен по сумме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купить активы можно только на 25 000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65B75BA4-5CFE-3456-DB9D-72B53EEB1DAD}"/>
              </a:ext>
            </a:extLst>
          </p:cNvPr>
          <p:cNvSpPr/>
          <p:nvPr/>
        </p:nvSpPr>
        <p:spPr>
          <a:xfrm>
            <a:off x="992867" y="247420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Google Shape;171;p37">
            <a:extLst>
              <a:ext uri="{FF2B5EF4-FFF2-40B4-BE49-F238E27FC236}">
                <a16:creationId xmlns:a16="http://schemas.microsoft.com/office/drawing/2014/main" xmlns="" id="{1EBAAF99-B02B-A578-A430-C6EAC44916EF}"/>
              </a:ext>
            </a:extLst>
          </p:cNvPr>
          <p:cNvSpPr txBox="1"/>
          <p:nvPr/>
        </p:nvSpPr>
        <p:spPr>
          <a:xfrm>
            <a:off x="966743" y="2568061"/>
            <a:ext cx="651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2976509-4CC6-6BB8-057A-B9258D346176}"/>
              </a:ext>
            </a:extLst>
          </p:cNvPr>
          <p:cNvGrpSpPr/>
          <p:nvPr/>
        </p:nvGrpSpPr>
        <p:grpSpPr>
          <a:xfrm>
            <a:off x="9883753" y="5114307"/>
            <a:ext cx="1326873" cy="1111797"/>
            <a:chOff x="9512709" y="4214791"/>
            <a:chExt cx="2344328" cy="19643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87E9D705-508D-7BE7-E840-45DA011D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2709" y="4872297"/>
              <a:ext cx="778558" cy="112203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0E58926A-302E-B245-FD8E-9301ACD2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2865" y="4214791"/>
              <a:ext cx="1654172" cy="1964329"/>
            </a:xfrm>
            <a:prstGeom prst="rect">
              <a:avLst/>
            </a:prstGeom>
          </p:spPr>
        </p:pic>
      </p:grp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xmlns="" id="{A577F810-8363-A989-BEA3-01865D36D0B3}"/>
              </a:ext>
            </a:extLst>
          </p:cNvPr>
          <p:cNvSpPr txBox="1"/>
          <p:nvPr/>
        </p:nvSpPr>
        <p:spPr>
          <a:xfrm>
            <a:off x="7157769" y="2451958"/>
            <a:ext cx="4560097" cy="298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 от облигаций можно получить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двумя способами: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продать облигации, если они </a:t>
            </a: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</a:b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стали дороже номинала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получать купонный доход (но не у всех)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У корпоративных облигаций выше доходность, но и выше риск невозврата вложенных средств. Самые надежные облигации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Arial Black"/>
              </a:rPr>
              <a:t>–</a:t>
            </a:r>
            <a:r>
              <a:rPr lang="ru-RU" sz="1800" b="0" i="0" u="none" strike="noStrike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 </a:t>
            </a: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государственные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53" y="2777211"/>
            <a:ext cx="232738" cy="26143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0C699C5-1D34-DA8C-2ACC-B1789DD276C8}"/>
              </a:ext>
            </a:extLst>
          </p:cNvPr>
          <p:cNvSpPr/>
          <p:nvPr/>
        </p:nvSpPr>
        <p:spPr>
          <a:xfrm>
            <a:off x="992867" y="3686548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A698C83-CFDC-6E32-427A-E0FC573AC0DE}"/>
              </a:ext>
            </a:extLst>
          </p:cNvPr>
          <p:cNvSpPr/>
          <p:nvPr/>
        </p:nvSpPr>
        <p:spPr>
          <a:xfrm>
            <a:off x="6369606" y="245195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CDE171B-F88C-03F5-EA8A-E6CFB5F40C9D}"/>
              </a:ext>
            </a:extLst>
          </p:cNvPr>
          <p:cNvSpPr/>
          <p:nvPr/>
        </p:nvSpPr>
        <p:spPr>
          <a:xfrm>
            <a:off x="6369606" y="436860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404" y="2601934"/>
            <a:ext cx="290185" cy="315614"/>
          </a:xfrm>
          <a:prstGeom prst="rect">
            <a:avLst/>
          </a:prstGeom>
        </p:spPr>
      </p:pic>
      <p:sp>
        <p:nvSpPr>
          <p:cNvPr id="28" name="Google Shape;171;p37">
            <a:extLst>
              <a:ext uri="{FF2B5EF4-FFF2-40B4-BE49-F238E27FC236}">
                <a16:creationId xmlns:a16="http://schemas.microsoft.com/office/drawing/2014/main" xmlns="" id="{B792A464-19EA-BBB3-AA12-AF256618D8EA}"/>
              </a:ext>
            </a:extLst>
          </p:cNvPr>
          <p:cNvSpPr txBox="1"/>
          <p:nvPr/>
        </p:nvSpPr>
        <p:spPr>
          <a:xfrm>
            <a:off x="6495906" y="4340322"/>
            <a:ext cx="305683" cy="60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325" y="3834676"/>
            <a:ext cx="278549" cy="309499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0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0E8435-C818-17B5-D22A-EA7A1FE974BD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xmlns="" id="{2356A395-96FB-59EC-864D-4CCE4F428138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Инвестировать можно только те средства, </a:t>
            </a:r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которые вы готовы потерять</a:t>
            </a: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xmlns="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C43C8C4E-BC80-BB23-D696-C1616FDD619F}"/>
              </a:ext>
            </a:extLst>
          </p:cNvPr>
          <p:cNvSpPr/>
          <p:nvPr/>
        </p:nvSpPr>
        <p:spPr>
          <a:xfrm>
            <a:off x="839788" y="1665147"/>
            <a:ext cx="10512423" cy="54966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Инвестиции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057648" y="1702855"/>
            <a:ext cx="100218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bg1"/>
                </a:solidFill>
                <a:sym typeface="Arial"/>
              </a:rPr>
              <a:t>АКЦИЯ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</a:t>
            </a:r>
            <a:r>
              <a:rPr lang="en-US" sz="2400" i="0" u="none" strike="noStrike" cap="none" dirty="0">
                <a:solidFill>
                  <a:schemeClr val="bg1"/>
                </a:solidFill>
                <a:sym typeface="Arial"/>
              </a:rPr>
              <a:t>—</a:t>
            </a:r>
            <a:r>
              <a:rPr lang="ru-RU" sz="2400" i="0" u="none" strike="noStrike" cap="none" dirty="0">
                <a:solidFill>
                  <a:schemeClr val="bg1"/>
                </a:solidFill>
                <a:sym typeface="Arial"/>
              </a:rPr>
              <a:t> право владеть долей компании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806762" y="2451958"/>
            <a:ext cx="3930650" cy="233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Инвестировать можно с 14 лет,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только с письменного согласия родителей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Счёт ограничен по сумме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купить активы можно только на 25 000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руб.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65B75BA4-5CFE-3456-DB9D-72B53EEB1DAD}"/>
              </a:ext>
            </a:extLst>
          </p:cNvPr>
          <p:cNvSpPr/>
          <p:nvPr/>
        </p:nvSpPr>
        <p:spPr>
          <a:xfrm>
            <a:off x="992867" y="2474202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Google Shape;171;p37">
            <a:extLst>
              <a:ext uri="{FF2B5EF4-FFF2-40B4-BE49-F238E27FC236}">
                <a16:creationId xmlns:a16="http://schemas.microsoft.com/office/drawing/2014/main" xmlns="" id="{1EBAAF99-B02B-A578-A430-C6EAC44916EF}"/>
              </a:ext>
            </a:extLst>
          </p:cNvPr>
          <p:cNvSpPr txBox="1"/>
          <p:nvPr/>
        </p:nvSpPr>
        <p:spPr>
          <a:xfrm>
            <a:off x="966743" y="2568061"/>
            <a:ext cx="651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2976509-4CC6-6BB8-057A-B9258D346176}"/>
              </a:ext>
            </a:extLst>
          </p:cNvPr>
          <p:cNvGrpSpPr/>
          <p:nvPr/>
        </p:nvGrpSpPr>
        <p:grpSpPr>
          <a:xfrm>
            <a:off x="9883753" y="5114307"/>
            <a:ext cx="1326873" cy="1111797"/>
            <a:chOff x="9512709" y="4214791"/>
            <a:chExt cx="2344328" cy="19643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87E9D705-508D-7BE7-E840-45DA011D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2709" y="4872297"/>
              <a:ext cx="778558" cy="112203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0E58926A-302E-B245-FD8E-9301ACD2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2865" y="4214791"/>
              <a:ext cx="1654172" cy="1964329"/>
            </a:xfrm>
            <a:prstGeom prst="rect">
              <a:avLst/>
            </a:prstGeom>
          </p:spPr>
        </p:pic>
      </p:grp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xmlns="" id="{A577F810-8363-A989-BEA3-01865D36D0B3}"/>
              </a:ext>
            </a:extLst>
          </p:cNvPr>
          <p:cNvSpPr txBox="1"/>
          <p:nvPr/>
        </p:nvSpPr>
        <p:spPr>
          <a:xfrm>
            <a:off x="7157770" y="2451958"/>
            <a:ext cx="4372366" cy="298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 от акций можно получить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двумя способами: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продать акции, если они </a:t>
            </a:r>
            <a: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</a:b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подорожали в цене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получить выплату из части прибыли компании (дивиденды)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</a:pPr>
            <a:r>
              <a:rPr lang="ru-RU" sz="18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У акций выше доходность, но и выше риск невозврата вложенных средств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53" y="2777211"/>
            <a:ext cx="232738" cy="261432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0C699C5-1D34-DA8C-2ACC-B1789DD276C8}"/>
              </a:ext>
            </a:extLst>
          </p:cNvPr>
          <p:cNvSpPr/>
          <p:nvPr/>
        </p:nvSpPr>
        <p:spPr>
          <a:xfrm>
            <a:off x="992867" y="3686548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A698C83-CFDC-6E32-427A-E0FC573AC0DE}"/>
              </a:ext>
            </a:extLst>
          </p:cNvPr>
          <p:cNvSpPr/>
          <p:nvPr/>
        </p:nvSpPr>
        <p:spPr>
          <a:xfrm>
            <a:off x="6369606" y="245195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CDE171B-F88C-03F5-EA8A-E6CFB5F40C9D}"/>
              </a:ext>
            </a:extLst>
          </p:cNvPr>
          <p:cNvSpPr/>
          <p:nvPr/>
        </p:nvSpPr>
        <p:spPr>
          <a:xfrm>
            <a:off x="6369606" y="436860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9FAEB4-56CC-3EA6-C0E6-60264F5A3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404" y="2601934"/>
            <a:ext cx="290185" cy="315614"/>
          </a:xfrm>
          <a:prstGeom prst="rect">
            <a:avLst/>
          </a:prstGeom>
        </p:spPr>
      </p:pic>
      <p:sp>
        <p:nvSpPr>
          <p:cNvPr id="28" name="Google Shape;171;p37">
            <a:extLst>
              <a:ext uri="{FF2B5EF4-FFF2-40B4-BE49-F238E27FC236}">
                <a16:creationId xmlns:a16="http://schemas.microsoft.com/office/drawing/2014/main" xmlns="" id="{B792A464-19EA-BBB3-AA12-AF256618D8EA}"/>
              </a:ext>
            </a:extLst>
          </p:cNvPr>
          <p:cNvSpPr txBox="1"/>
          <p:nvPr/>
        </p:nvSpPr>
        <p:spPr>
          <a:xfrm>
            <a:off x="6495906" y="4340322"/>
            <a:ext cx="305683" cy="60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5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325" y="3834676"/>
            <a:ext cx="278549" cy="309499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8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9294813" cy="74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Отличия облигаций от акций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16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03305"/>
              </p:ext>
            </p:extLst>
          </p:nvPr>
        </p:nvGraphicFramePr>
        <p:xfrm>
          <a:off x="2271909" y="1489929"/>
          <a:ext cx="9585128" cy="44307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792062"/>
                <a:gridCol w="4793066"/>
              </a:tblGrid>
              <a:tr h="712799">
                <a:tc>
                  <a:txBody>
                    <a:bodyPr/>
                    <a:lstStyle/>
                    <a:p>
                      <a:pPr marR="0" lvl="1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3200" u="none" strike="noStrike" cap="none" dirty="0">
                          <a:effectLst/>
                          <a:sym typeface="Arial"/>
                        </a:rPr>
                        <a:t>Облигация</a:t>
                      </a:r>
                      <a:endParaRPr lang="ru-RU" sz="32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F9E"/>
                    </a:solidFill>
                  </a:tcPr>
                </a:tc>
                <a:tc>
                  <a:txBody>
                    <a:bodyPr/>
                    <a:lstStyle/>
                    <a:p>
                      <a:pPr marR="0" lvl="1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3200" u="none" strike="noStrike" cap="none" dirty="0">
                          <a:effectLst/>
                          <a:sym typeface="Arial"/>
                        </a:rPr>
                        <a:t>Акция</a:t>
                      </a:r>
                      <a:endParaRPr lang="ru-RU" sz="32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F9E"/>
                    </a:solidFill>
                  </a:tcPr>
                </a:tc>
              </a:tr>
              <a:tr h="715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И</a:t>
                      </a:r>
                      <a:r>
                        <a:rPr lang="ru-RU" sz="2000" b="0" dirty="0" smtClean="0">
                          <a:effectLst/>
                        </a:rPr>
                        <a:t>нвестор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предлагает </a:t>
                      </a:r>
                      <a:r>
                        <a:rPr lang="ru-RU" sz="2000" b="0" dirty="0">
                          <a:effectLst/>
                        </a:rPr>
                        <a:t>организации заём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</a:t>
                      </a:r>
                      <a:r>
                        <a:rPr lang="ru-RU" sz="2000" dirty="0" smtClean="0">
                          <a:effectLst/>
                        </a:rPr>
                        <a:t>нвестор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становится </a:t>
                      </a:r>
                      <a:r>
                        <a:rPr lang="ru-RU" sz="2000" dirty="0">
                          <a:effectLst/>
                        </a:rPr>
                        <a:t>совладельцем компании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Облигации выпускают государство, регион или город, 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коммерческое предприятие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Акции выпускает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акционерное общество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1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05535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Облигации 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05535" algn="l"/>
                        </a:tabLst>
                      </a:pPr>
                      <a:r>
                        <a:rPr lang="ru-RU" sz="2000" b="0" dirty="0" smtClean="0">
                          <a:effectLst/>
                        </a:rPr>
                        <a:t>выпускаются </a:t>
                      </a:r>
                      <a:r>
                        <a:rPr lang="ru-RU" sz="2000" b="0" dirty="0">
                          <a:effectLst/>
                        </a:rPr>
                        <a:t>на определенный срок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Акция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является </a:t>
                      </a:r>
                      <a:r>
                        <a:rPr lang="ru-RU" sz="2000" dirty="0">
                          <a:effectLst/>
                        </a:rPr>
                        <a:t>бессрочной ценной бумагой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7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Прибыль имеет </a:t>
                      </a:r>
                      <a:endParaRPr lang="ru-RU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фиксированный </a:t>
                      </a:r>
                      <a:r>
                        <a:rPr lang="ru-RU" sz="2000" b="0" dirty="0">
                          <a:effectLst/>
                        </a:rPr>
                        <a:t>размер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Прибыль не фиксирована,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 </a:t>
                      </a:r>
                      <a:r>
                        <a:rPr lang="ru-RU" sz="2000" dirty="0">
                          <a:effectLst/>
                        </a:rPr>
                        <a:t>гарантирована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Н</a:t>
                      </a:r>
                      <a:r>
                        <a:rPr lang="ru-RU" sz="2000" b="0" dirty="0" smtClean="0">
                          <a:effectLst/>
                        </a:rPr>
                        <a:t>адежнее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</a:t>
                      </a:r>
                      <a:r>
                        <a:rPr lang="ru-RU" sz="2000" dirty="0" smtClean="0">
                          <a:effectLst/>
                        </a:rPr>
                        <a:t>оходнее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4F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6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40E8435-C818-17B5-D22A-EA7A1FE974BD}"/>
              </a:ext>
            </a:extLst>
          </p:cNvPr>
          <p:cNvSpPr/>
          <p:nvPr/>
        </p:nvSpPr>
        <p:spPr>
          <a:xfrm>
            <a:off x="1520456" y="56148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17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03647" y="1033935"/>
            <a:ext cx="10211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Не </a:t>
            </a:r>
            <a:r>
              <a:rPr lang="ru-RU" sz="4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храните яйца в одной </a:t>
            </a:r>
            <a:r>
              <a:rPr lang="ru-RU" sz="40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корзине </a:t>
            </a:r>
            <a:endParaRPr lang="ru-RU" sz="4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839100" y="2094825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CD77EF89-9881-0156-EFA4-D161399CED48}"/>
              </a:ext>
            </a:extLst>
          </p:cNvPr>
          <p:cNvSpPr/>
          <p:nvPr/>
        </p:nvSpPr>
        <p:spPr>
          <a:xfrm>
            <a:off x="839100" y="2934346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9DC857C-BB2C-7DE0-F135-F8762BB598DC}"/>
              </a:ext>
            </a:extLst>
          </p:cNvPr>
          <p:cNvSpPr/>
          <p:nvPr/>
        </p:nvSpPr>
        <p:spPr>
          <a:xfrm>
            <a:off x="839100" y="3773867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43" y="2268018"/>
            <a:ext cx="272712" cy="223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43" y="3083755"/>
            <a:ext cx="272712" cy="2236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EC76221-9A0C-A273-E78D-95BB9634A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43" y="3939372"/>
            <a:ext cx="272712" cy="223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0267" y="2195178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Не </a:t>
            </a:r>
            <a:r>
              <a:rPr lang="ru-RU" sz="1800" dirty="0">
                <a:solidFill>
                  <a:prstClr val="black"/>
                </a:solidFill>
                <a:latin typeface="+mn-lt"/>
                <a:sym typeface="Arial Black"/>
              </a:rPr>
              <a:t>рисковать всем сразу</a:t>
            </a:r>
            <a:endParaRPr lang="ru-RU" sz="18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0267" y="3010915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Иметь </a:t>
            </a:r>
            <a:r>
              <a:rPr lang="ru-RU" sz="1800" dirty="0">
                <a:solidFill>
                  <a:prstClr val="black"/>
                </a:solidFill>
                <a:latin typeface="+mn-lt"/>
                <a:sym typeface="Arial Black"/>
              </a:rPr>
              <a:t>запасной вариант</a:t>
            </a:r>
            <a:endParaRPr lang="ru-RU" sz="18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20267" y="3789588"/>
            <a:ext cx="362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Стараться </a:t>
            </a:r>
            <a:r>
              <a:rPr lang="ru-RU" sz="1800" dirty="0">
                <a:solidFill>
                  <a:prstClr val="black"/>
                </a:solidFill>
                <a:latin typeface="+mn-lt"/>
                <a:sym typeface="Arial Black"/>
              </a:rPr>
              <a:t>подстраховывать себя в каких-то действиях</a:t>
            </a:r>
            <a:endParaRPr lang="ru-RU" sz="1800" dirty="0">
              <a:latin typeface="+mn-lt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5266267" y="2075384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D77EF89-9881-0156-EFA4-D161399CED48}"/>
              </a:ext>
            </a:extLst>
          </p:cNvPr>
          <p:cNvSpPr/>
          <p:nvPr/>
        </p:nvSpPr>
        <p:spPr>
          <a:xfrm>
            <a:off x="5256310" y="2914905"/>
            <a:ext cx="579283" cy="579283"/>
          </a:xfrm>
          <a:prstGeom prst="ellipse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616FA1C-67B6-5EF4-BD47-1C9C31A5E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510" y="2248577"/>
            <a:ext cx="272712" cy="2236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1039495-8D42-F9E3-B688-3C859055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53" y="3064314"/>
            <a:ext cx="272712" cy="22365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034427" y="2056678"/>
            <a:ext cx="433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Не </a:t>
            </a:r>
            <a:r>
              <a:rPr lang="ru-RU" sz="1800" dirty="0">
                <a:solidFill>
                  <a:prstClr val="black"/>
                </a:solidFill>
                <a:latin typeface="+mn-lt"/>
                <a:sym typeface="Arial Black"/>
              </a:rPr>
              <a:t>ставить на кон </a:t>
            </a:r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все имеющиеся денежные средства</a:t>
            </a:r>
            <a:endParaRPr lang="ru-RU" sz="18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58986" y="2900821"/>
            <a:ext cx="405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Делать </a:t>
            </a:r>
            <a:r>
              <a:rPr lang="ru-RU" sz="1800" dirty="0">
                <a:solidFill>
                  <a:prstClr val="black"/>
                </a:solidFill>
                <a:latin typeface="+mn-lt"/>
                <a:sym typeface="Arial Black"/>
              </a:rPr>
              <a:t>определённый </a:t>
            </a:r>
            <a:r>
              <a:rPr lang="ru-RU" sz="1800" dirty="0" smtClean="0">
                <a:solidFill>
                  <a:prstClr val="black"/>
                </a:solidFill>
                <a:latin typeface="+mn-lt"/>
                <a:sym typeface="Arial Black"/>
              </a:rPr>
              <a:t>запас денежных средств</a:t>
            </a:r>
            <a:endParaRPr lang="ru-RU" sz="18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31121" y="5619614"/>
            <a:ext cx="9671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Крестьяне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выносили яйца из курятника в плетёных корзинах, и если по неловкости корзина вырывалась из рук, семья оставалась без яиц минимум на сутки.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Разложив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яйца по двум корзинам, можно было хоть что-то сохранить.</a:t>
            </a:r>
          </a:p>
        </p:txBody>
      </p:sp>
      <p:pic>
        <p:nvPicPr>
          <p:cNvPr id="2050" name="Picture 2" descr="C:\Users\m.borovaya\Downloads\Remove-bg.ai_174712736749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/>
          <a:stretch/>
        </p:blipFill>
        <p:spPr bwMode="auto">
          <a:xfrm>
            <a:off x="9251576" y="2926816"/>
            <a:ext cx="2941487" cy="26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18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1027" name="Picture 3" descr="T:\ДБМ\00_ФГ\Эстафеты\01_Неделя финГрамотности\02_презентация_школы\photo_2024_10_24_13_27_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09" y="1519275"/>
            <a:ext cx="8751528" cy="49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359" y="653752"/>
            <a:ext cx="9217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Клади трубку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/>
                <a:ea typeface="Arial Black"/>
                <a:cs typeface="Arial Black"/>
                <a:sym typeface="Arial Black"/>
              </a:rPr>
              <a:t>–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</a:rPr>
              <a:t>без разговоров!</a:t>
            </a:r>
          </a:p>
        </p:txBody>
      </p:sp>
    </p:spTree>
    <p:extLst>
      <p:ext uri="{BB962C8B-B14F-4D97-AF65-F5344CB8AC3E}">
        <p14:creationId xmlns:p14="http://schemas.microsoft.com/office/powerpoint/2010/main" val="28924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</a:rPr>
              <a:t>19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68637"/>
            <a:ext cx="10515600" cy="1325563"/>
          </a:xfrm>
        </p:spPr>
        <p:txBody>
          <a:bodyPr/>
          <a:lstStyle/>
          <a:p>
            <a:r>
              <a:rPr lang="ru-RU" dirty="0"/>
              <a:t>Основные схемы обмана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92" y="2005625"/>
            <a:ext cx="720000" cy="7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0842" y="1922736"/>
            <a:ext cx="4990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«Помогите, это срочно!»</a:t>
            </a:r>
            <a:r>
              <a:rPr lang="ru-RU" sz="1800" dirty="0">
                <a:latin typeface="+mn-lt"/>
              </a:rPr>
              <a:t> –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звонки от </a:t>
            </a:r>
            <a:r>
              <a:rPr lang="ru-RU" sz="1800" dirty="0">
                <a:latin typeface="+mn-lt"/>
              </a:rPr>
              <a:t>«родственников» или «друзей»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с </a:t>
            </a:r>
            <a:r>
              <a:rPr lang="ru-RU" sz="1800" dirty="0">
                <a:latin typeface="+mn-lt"/>
              </a:rPr>
              <a:t>просьбой перевести </a:t>
            </a:r>
            <a:r>
              <a:rPr lang="ru-RU" sz="1800" dirty="0" smtClean="0">
                <a:latin typeface="+mn-lt"/>
              </a:rPr>
              <a:t>деньги</a:t>
            </a:r>
            <a:endParaRPr lang="ru-RU" sz="1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36784" y="3687807"/>
            <a:ext cx="4267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«Ваша карта заблокирована»</a:t>
            </a:r>
            <a:r>
              <a:rPr lang="ru-RU" sz="1800" dirty="0">
                <a:latin typeface="+mn-lt"/>
              </a:rPr>
              <a:t> – фальшивые звонки из «банка» с требованием перевести средства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на </a:t>
            </a:r>
            <a:r>
              <a:rPr lang="ru-RU" sz="1800" dirty="0">
                <a:latin typeface="+mn-lt"/>
              </a:rPr>
              <a:t>«безопасный счёт</a:t>
            </a:r>
            <a:r>
              <a:rPr lang="ru-RU" sz="1800" dirty="0" smtClean="0">
                <a:latin typeface="+mn-lt"/>
              </a:rPr>
              <a:t>»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0866" y="1913459"/>
            <a:ext cx="4560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«Предоплата за товар/услугу» </a:t>
            </a:r>
            <a:r>
              <a:rPr lang="ru-RU" sz="1800" dirty="0">
                <a:latin typeface="+mn-lt"/>
              </a:rPr>
              <a:t>–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продажа </a:t>
            </a:r>
            <a:r>
              <a:rPr lang="ru-RU" sz="1800" dirty="0">
                <a:latin typeface="+mn-lt"/>
              </a:rPr>
              <a:t>несуществующих вещей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в </a:t>
            </a:r>
            <a:r>
              <a:rPr lang="ru-RU" sz="1800" dirty="0" err="1">
                <a:latin typeface="+mn-lt"/>
              </a:rPr>
              <a:t>соцсетях</a:t>
            </a:r>
            <a:r>
              <a:rPr lang="ru-RU" sz="1800" dirty="0">
                <a:latin typeface="+mn-lt"/>
              </a:rPr>
              <a:t> и на досках </a:t>
            </a:r>
            <a:r>
              <a:rPr lang="ru-RU" sz="1800" dirty="0" smtClean="0">
                <a:latin typeface="+mn-lt"/>
              </a:rPr>
              <a:t>объявлений</a:t>
            </a:r>
            <a:endParaRPr lang="ru-RU" sz="18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00867" y="3687807"/>
            <a:ext cx="4356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«Вы выиграли приз»</a:t>
            </a:r>
            <a:r>
              <a:rPr lang="ru-RU" sz="1800" dirty="0">
                <a:latin typeface="+mn-lt"/>
              </a:rPr>
              <a:t> – </a:t>
            </a:r>
            <a:endParaRPr lang="ru-RU" sz="1800" dirty="0" smtClean="0">
              <a:latin typeface="+mn-lt"/>
            </a:endParaRPr>
          </a:p>
          <a:p>
            <a:pPr lvl="0"/>
            <a:r>
              <a:rPr lang="ru-RU" sz="1800" dirty="0" smtClean="0">
                <a:latin typeface="+mn-lt"/>
              </a:rPr>
              <a:t>просьба </a:t>
            </a:r>
            <a:r>
              <a:rPr lang="ru-RU" sz="1800" dirty="0">
                <a:latin typeface="+mn-lt"/>
              </a:rPr>
              <a:t>оплатить «доставку» </a:t>
            </a:r>
            <a:endParaRPr lang="ru-RU" sz="1800" dirty="0" smtClean="0">
              <a:latin typeface="+mn-lt"/>
            </a:endParaRPr>
          </a:p>
          <a:p>
            <a:pPr lvl="0"/>
            <a:r>
              <a:rPr lang="ru-RU" sz="1800" dirty="0" smtClean="0">
                <a:latin typeface="+mn-lt"/>
              </a:rPr>
              <a:t>или </a:t>
            </a:r>
            <a:r>
              <a:rPr lang="ru-RU" sz="1800" dirty="0">
                <a:latin typeface="+mn-lt"/>
              </a:rPr>
              <a:t>«налог» перед </a:t>
            </a:r>
            <a:r>
              <a:rPr lang="ru-RU" sz="1800" dirty="0" smtClean="0">
                <a:latin typeface="+mn-lt"/>
              </a:rPr>
              <a:t>получением</a:t>
            </a:r>
            <a:endParaRPr lang="ru-RU" sz="1800" dirty="0">
              <a:latin typeface="+mn-lt"/>
            </a:endParaRPr>
          </a:p>
        </p:txBody>
      </p:sp>
      <p:pic>
        <p:nvPicPr>
          <p:cNvPr id="1030" name="Picture 6" descr="C:\Users\m.borovaya\Downloads\0750fabe6dd8911d1cd1a36fc9aecae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21" r="47775" b="52236"/>
          <a:stretch/>
        </p:blipFill>
        <p:spPr bwMode="auto">
          <a:xfrm>
            <a:off x="828585" y="2043177"/>
            <a:ext cx="720000" cy="6824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.borovaya\Downloads\0750fabe6dd8911d1cd1a36fc9aecae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52584" r="47775" b="108"/>
          <a:stretch/>
        </p:blipFill>
        <p:spPr bwMode="auto">
          <a:xfrm>
            <a:off x="898866" y="3926788"/>
            <a:ext cx="720000" cy="722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.borovaya\Downloads\0750fabe6dd8911d1cd1a36fc9aecae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5" t="54406" r="66" b="535"/>
          <a:stretch/>
        </p:blipFill>
        <p:spPr bwMode="auto">
          <a:xfrm>
            <a:off x="6652792" y="3797537"/>
            <a:ext cx="720000" cy="7038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792" y="2165624"/>
            <a:ext cx="360000" cy="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9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923091"/>
            <a:ext cx="10357300" cy="246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ВСТРЕЧА</a:t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рамках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Стратегии повышения финансовой грамотности и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формирования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финансовой культуры до 2030 года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1028" name="Picture 4" descr="T:\ДБМ\00_ФГ\Эстафеты\01_Неделя финГрамотности\02_презентация_школы\Remove-bg.ai_174662296828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3" y="3234904"/>
            <a:ext cx="63055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8397" y="3835829"/>
            <a:ext cx="3730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аспоряжение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равительства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Российской Федерации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от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24.10.2023 №2958-р</a:t>
            </a:r>
          </a:p>
        </p:txBody>
      </p:sp>
    </p:spTree>
    <p:extLst>
      <p:ext uri="{BB962C8B-B14F-4D97-AF65-F5344CB8AC3E}">
        <p14:creationId xmlns:p14="http://schemas.microsoft.com/office/powerpoint/2010/main" val="41028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68637"/>
            <a:ext cx="10515600" cy="1325563"/>
          </a:xfrm>
        </p:spPr>
        <p:txBody>
          <a:bodyPr/>
          <a:lstStyle/>
          <a:p>
            <a:r>
              <a:rPr lang="ru-RU" dirty="0"/>
              <a:t>Как защититься?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92" y="3934446"/>
            <a:ext cx="720000" cy="7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0842" y="1922736"/>
            <a:ext cx="4990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Никогда не переводите деньги незнакомцам </a:t>
            </a:r>
            <a:r>
              <a:rPr lang="ru-RU" sz="1800" dirty="0"/>
              <a:t>– даже под давлением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или </a:t>
            </a:r>
            <a:r>
              <a:rPr lang="ru-RU" sz="1800" dirty="0"/>
              <a:t>из-за «срочности</a:t>
            </a:r>
            <a:r>
              <a:rPr lang="ru-RU" sz="1800" dirty="0" smtClean="0"/>
              <a:t>»</a:t>
            </a:r>
            <a:endParaRPr lang="ru-RU" sz="18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0866" y="1913459"/>
            <a:ext cx="4560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Проверяйте информацию </a:t>
            </a:r>
            <a:r>
              <a:rPr lang="ru-RU" sz="1800" dirty="0"/>
              <a:t>– </a:t>
            </a:r>
            <a:endParaRPr lang="ru-RU" sz="1800" dirty="0" smtClean="0"/>
          </a:p>
          <a:p>
            <a:pPr lvl="0"/>
            <a:r>
              <a:rPr lang="ru-RU" sz="1800" dirty="0" smtClean="0"/>
              <a:t>позвоните </a:t>
            </a:r>
            <a:r>
              <a:rPr lang="ru-RU" sz="1800" dirty="0"/>
              <a:t>родным или в банк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через </a:t>
            </a:r>
            <a:r>
              <a:rPr lang="ru-RU" sz="1800" dirty="0"/>
              <a:t>официальный </a:t>
            </a:r>
            <a:r>
              <a:rPr lang="ru-RU" sz="1800" dirty="0" smtClean="0"/>
              <a:t>номер</a:t>
            </a:r>
            <a:endParaRPr lang="ru-RU" sz="1800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60798" y="3826307"/>
            <a:ext cx="4356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Используйте проверенные платежные методы </a:t>
            </a:r>
            <a:r>
              <a:rPr lang="ru-RU" sz="1800" dirty="0"/>
              <a:t>– например, сервисы с защитой </a:t>
            </a:r>
            <a:r>
              <a:rPr lang="ru-RU" sz="1800" dirty="0" smtClean="0"/>
              <a:t>покупателя</a:t>
            </a:r>
            <a:endParaRPr lang="ru-RU" sz="1800" dirty="0">
              <a:latin typeface="+mn-lt"/>
            </a:endParaRPr>
          </a:p>
        </p:txBody>
      </p:sp>
      <p:pic>
        <p:nvPicPr>
          <p:cNvPr id="1031" name="Picture 7" descr="C:\Users\m.borovaya\Downloads\0750fabe6dd8911d1cd1a36fc9aecae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52584" r="47775" b="108"/>
          <a:stretch/>
        </p:blipFill>
        <p:spPr bwMode="auto">
          <a:xfrm>
            <a:off x="898866" y="3926788"/>
            <a:ext cx="720000" cy="722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.didur\Downloads\10c8ec8b91445a7d4ec0a01841f4aab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52816" r="62660" b="71"/>
          <a:stretch/>
        </p:blipFill>
        <p:spPr bwMode="auto">
          <a:xfrm>
            <a:off x="875788" y="3926788"/>
            <a:ext cx="720000" cy="7353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.didur\Downloads\10c8ec8b91445a7d4ec0a01841f4aab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1" t="54311" r="78" b="732"/>
          <a:stretch/>
        </p:blipFill>
        <p:spPr bwMode="auto">
          <a:xfrm>
            <a:off x="6652792" y="1979788"/>
            <a:ext cx="720000" cy="7447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t.didur\Downloads\10c8ec8b91445a7d4ec0a01841f4aab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115" r="64159" b="55335"/>
          <a:stretch/>
        </p:blipFill>
        <p:spPr bwMode="auto">
          <a:xfrm>
            <a:off x="875788" y="2041634"/>
            <a:ext cx="720000" cy="728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71;p37">
            <a:extLst>
              <a:ext uri="{FF2B5EF4-FFF2-40B4-BE49-F238E27FC236}">
                <a16:creationId xmlns="" xmlns:a16="http://schemas.microsoft.com/office/drawing/2014/main" id="{B792A464-19EA-BBB3-AA12-AF256618D8EA}"/>
              </a:ext>
            </a:extLst>
          </p:cNvPr>
          <p:cNvSpPr txBox="1"/>
          <p:nvPr/>
        </p:nvSpPr>
        <p:spPr>
          <a:xfrm>
            <a:off x="6850985" y="3944718"/>
            <a:ext cx="305683" cy="70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4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0842" y="3826307"/>
            <a:ext cx="4512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004F9E"/>
                </a:solidFill>
                <a:latin typeface="+mn-lt"/>
              </a:rPr>
              <a:t>Не верьте в «гарантии</a:t>
            </a:r>
            <a:r>
              <a:rPr lang="ru-RU" sz="1800" b="1" dirty="0" smtClean="0">
                <a:solidFill>
                  <a:srgbClr val="004F9E"/>
                </a:solidFill>
                <a:latin typeface="+mn-lt"/>
              </a:rPr>
              <a:t>» </a:t>
            </a:r>
            <a:r>
              <a:rPr lang="ru-RU" sz="1800" dirty="0"/>
              <a:t>–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мошенники </a:t>
            </a:r>
            <a:r>
              <a:rPr lang="ru-RU" sz="1800" dirty="0"/>
              <a:t>часто используют слова «безопасно», «официально», «срочно</a:t>
            </a:r>
            <a:r>
              <a:rPr lang="ru-RU" sz="1800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799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0E8435-C818-17B5-D22A-EA7A1FE974BD}"/>
              </a:ext>
            </a:extLst>
          </p:cNvPr>
          <p:cNvSpPr/>
          <p:nvPr/>
        </p:nvSpPr>
        <p:spPr>
          <a:xfrm>
            <a:off x="1520456" y="5435592"/>
            <a:ext cx="10671544" cy="773409"/>
          </a:xfrm>
          <a:prstGeom prst="rect">
            <a:avLst/>
          </a:prstGeom>
          <a:solidFill>
            <a:srgbClr val="E51F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xmlns="" id="{2356A395-96FB-59EC-864D-4CCE4F428138}"/>
              </a:ext>
            </a:extLst>
          </p:cNvPr>
          <p:cNvSpPr txBox="1"/>
          <p:nvPr/>
        </p:nvSpPr>
        <p:spPr>
          <a:xfrm>
            <a:off x="1856656" y="5509339"/>
            <a:ext cx="8848608" cy="62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Помните: настоящие организации </a:t>
            </a:r>
            <a:endParaRPr lang="ru-RU" sz="2000" b="1" dirty="0" smtClean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не </a:t>
            </a:r>
            <a:r>
              <a:rPr lang="ru-RU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требуют срочных переводов!</a:t>
            </a:r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xmlns="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582707" y="692149"/>
            <a:ext cx="8133030" cy="96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/>
              <a:t>Что делать, если перевели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деньги</a:t>
            </a:r>
            <a:r>
              <a:rPr lang="ru-RU" sz="4000" dirty="0"/>
              <a:t> мошенникам?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21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790640" y="2251608"/>
            <a:ext cx="6412822" cy="68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1800" b="1" dirty="0">
                <a:solidFill>
                  <a:srgbClr val="004F9E"/>
                </a:solidFill>
              </a:rPr>
              <a:t>Сразу звоните в банк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иногда перевод можно отменить (если быстро среагировать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2976509-4CC6-6BB8-057A-B9258D346176}"/>
              </a:ext>
            </a:extLst>
          </p:cNvPr>
          <p:cNvGrpSpPr/>
          <p:nvPr/>
        </p:nvGrpSpPr>
        <p:grpSpPr>
          <a:xfrm>
            <a:off x="9883753" y="5114307"/>
            <a:ext cx="1326873" cy="1111797"/>
            <a:chOff x="9512709" y="4214791"/>
            <a:chExt cx="2344328" cy="196432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87E9D705-508D-7BE7-E840-45DA011D7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2709" y="4872297"/>
              <a:ext cx="778558" cy="112203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0E58926A-302E-B245-FD8E-9301ACD22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2865" y="4214791"/>
              <a:ext cx="1654172" cy="1964329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710716-A840-46E1-9168-F6FACF9F1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353" y="2777211"/>
            <a:ext cx="232738" cy="2614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660213-010F-92DA-C47B-813115EFD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325" y="3834676"/>
            <a:ext cx="278549" cy="309499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9F7BB4E-CBA4-F020-E902-F5DB47213A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6642" y="1857493"/>
            <a:ext cx="764289" cy="13255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F7D6808-A7E4-D316-5398-8C76397AD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3119" y="3244586"/>
            <a:ext cx="764289" cy="132556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8A35EABD-50E8-77A4-30F6-35B82DA0E4A4}"/>
              </a:ext>
            </a:extLst>
          </p:cNvPr>
          <p:cNvSpPr/>
          <p:nvPr/>
        </p:nvSpPr>
        <p:spPr>
          <a:xfrm>
            <a:off x="838201" y="2302109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838200" y="3115142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0E2589DB-235A-CC71-222C-70E2041747A2}"/>
              </a:ext>
            </a:extLst>
          </p:cNvPr>
          <p:cNvSpPr/>
          <p:nvPr/>
        </p:nvSpPr>
        <p:spPr>
          <a:xfrm>
            <a:off x="845655" y="3974413"/>
            <a:ext cx="579283" cy="579283"/>
          </a:xfrm>
          <a:prstGeom prst="ellipse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36781C1-2720-B3A1-2B9C-CBDE6A5440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3" y="2475302"/>
            <a:ext cx="272712" cy="22365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2ADC459-4872-5F8D-4FEB-10E624A92C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3" y="3291039"/>
            <a:ext cx="272712" cy="22365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13751F1-4077-4886-FDBF-81124F5E9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393" y="4146656"/>
            <a:ext cx="272712" cy="223652"/>
          </a:xfrm>
          <a:prstGeom prst="rect">
            <a:avLst/>
          </a:prstGeom>
        </p:spPr>
      </p:pic>
      <p:sp>
        <p:nvSpPr>
          <p:cNvPr id="41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790640" y="3234712"/>
            <a:ext cx="7075387" cy="34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1800" b="1" dirty="0" smtClean="0">
                <a:solidFill>
                  <a:srgbClr val="004F9E"/>
                </a:solidFill>
              </a:rPr>
              <a:t>Подайте заявление в полицию </a:t>
            </a:r>
            <a:r>
              <a:rPr lang="ru-RU" sz="1800" dirty="0" smtClean="0"/>
              <a:t>– даже если сумма небольшая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Google Shape;171;p37">
            <a:extLst>
              <a:ext uri="{FF2B5EF4-FFF2-40B4-BE49-F238E27FC236}">
                <a16:creationId xmlns:a16="http://schemas.microsoft.com/office/drawing/2014/main" xmlns="" id="{D9B8D62A-D122-EC95-62D7-1D1A28DDC61A}"/>
              </a:ext>
            </a:extLst>
          </p:cNvPr>
          <p:cNvSpPr txBox="1"/>
          <p:nvPr/>
        </p:nvSpPr>
        <p:spPr>
          <a:xfrm>
            <a:off x="1790640" y="4140458"/>
            <a:ext cx="7613270" cy="29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ru-RU" sz="1800" b="1" dirty="0">
                <a:solidFill>
                  <a:srgbClr val="004F9E"/>
                </a:solidFill>
              </a:rPr>
              <a:t>Сообщите в банк о </a:t>
            </a:r>
            <a:r>
              <a:rPr lang="ru-RU" sz="1800" b="1" dirty="0" smtClean="0">
                <a:solidFill>
                  <a:srgbClr val="004F9E"/>
                </a:solidFill>
              </a:rPr>
              <a:t>мошенничестве </a:t>
            </a:r>
            <a:r>
              <a:rPr lang="ru-RU" sz="1800" dirty="0" smtClean="0"/>
              <a:t>– это поможет защитить других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26"/>
          <a:stretch/>
        </p:blipFill>
        <p:spPr>
          <a:xfrm>
            <a:off x="1394849" y="1138687"/>
            <a:ext cx="10058400" cy="39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49"/>
          <a:stretch/>
        </p:blipFill>
        <p:spPr>
          <a:xfrm>
            <a:off x="1170562" y="1578634"/>
            <a:ext cx="10058400" cy="33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9"/>
          <a:stretch/>
        </p:blipFill>
        <p:spPr>
          <a:xfrm>
            <a:off x="957526" y="1224951"/>
            <a:ext cx="10058400" cy="36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11"/>
          <a:stretch/>
        </p:blipFill>
        <p:spPr>
          <a:xfrm>
            <a:off x="1258866" y="1095555"/>
            <a:ext cx="10058400" cy="37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 idx="4294967295"/>
          </p:nvPr>
        </p:nvSpPr>
        <p:spPr>
          <a:xfrm>
            <a:off x="5088583" y="2785729"/>
            <a:ext cx="5871016" cy="217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 dirty="0">
                <a:solidFill>
                  <a:schemeClr val="lt1"/>
                </a:solidFill>
              </a:rPr>
              <a:t>Подведение итогов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136B599-0349-F3B6-9633-66FDC7C749D8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26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6705AD-A8B5-6809-7885-5E76A691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22" y="1911403"/>
            <a:ext cx="3224831" cy="288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29550B-C8EB-A00E-88E9-D2D4E537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228" y="3429000"/>
            <a:ext cx="2060369" cy="20603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09E856-8867-7EDD-DDF3-1D16249A1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84" y="1138260"/>
            <a:ext cx="1790231" cy="445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B9D8EB-901E-B00C-224E-B4F66BE68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098" y="3429000"/>
            <a:ext cx="2067805" cy="2067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E88AB9-556E-C9D1-8221-42521F08D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68" y="3429000"/>
            <a:ext cx="2067805" cy="20678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95758F-4BAE-BB25-4D2C-59EE75EE7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9447" y="2708179"/>
            <a:ext cx="524000" cy="311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D88F02-B6B9-EE36-3707-4C7F0D71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001" y="2686905"/>
            <a:ext cx="432213" cy="359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F5FF64-996B-92A8-32F3-D49FAE6AF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553" y="2587878"/>
            <a:ext cx="432214" cy="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781362" y="1908816"/>
            <a:ext cx="8629276" cy="19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00" tIns="28200" rIns="28200" bIns="28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3"/>
              <a:buFont typeface="Raleway"/>
              <a:buNone/>
            </a:pP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До встречи на других мероприятиях 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/>
            </a:r>
            <a:br>
              <a:rPr lang="en-US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</a:b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по финансовой грамотности! </a:t>
            </a:r>
            <a:endParaRPr sz="4000" b="1" u="none" strike="noStrike" cap="none" dirty="0">
              <a:solidFill>
                <a:srgbClr val="FFFFFF"/>
              </a:solidFill>
              <a:latin typeface="Arial Black" panose="020B0604020202020204" pitchFamily="34" charset="0"/>
              <a:ea typeface="Raleway"/>
              <a:cs typeface="Arial Black" panose="020B0604020202020204" pitchFamily="34" charset="0"/>
              <a:sym typeface="Raleway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1646749" y="4261410"/>
            <a:ext cx="8898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6"/>
              <a:buFont typeface="Raleway Light"/>
              <a:buNone/>
            </a:pPr>
            <a:r>
              <a:rPr lang="ru-RU" sz="2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Raleway Light"/>
                <a:cs typeface="Arial" panose="020B0604020202020204" pitchFamily="34" charset="0"/>
                <a:sym typeface="Raleway Light"/>
              </a:rPr>
              <a:t>Тематический этап «Сберегай и приумножай»</a:t>
            </a:r>
            <a:endParaRPr sz="24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Raleway Light"/>
              <a:cs typeface="Arial" panose="020B0604020202020204" pitchFamily="34" charset="0"/>
              <a:sym typeface="Raleway Light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E44EBBBA-BF75-3285-C7D0-3C2314624B51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 smtClean="0">
                <a:solidFill>
                  <a:schemeClr val="bg2"/>
                </a:solidFill>
                <a:latin typeface="+mj-lt"/>
                <a:sym typeface="Raleway"/>
              </a:rPr>
              <a:t>28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1">
            <a:extLst>
              <a:ext uri="{FF2B5EF4-FFF2-40B4-BE49-F238E27FC236}">
                <a16:creationId xmlns=""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=""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59126" y="925173"/>
            <a:ext cx="10722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Быть финансово грамотным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/>
                <a:ea typeface="Arial Black"/>
                <a:cs typeface="Arial Black"/>
                <a:sym typeface="Arial Black"/>
              </a:rPr>
              <a:t>–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это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престижно и выгодно!</a:t>
            </a:r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9517" y="4893727"/>
            <a:ext cx="8889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/>
                <a:ea typeface="Arial Black"/>
                <a:cs typeface="Arial Black"/>
                <a:sym typeface="Arial Black"/>
              </a:rPr>
              <a:t>Финансовая грамотность – </a:t>
            </a:r>
            <a:endParaRPr lang="ru-RU" sz="3200" dirty="0" smtClean="0">
              <a:solidFill>
                <a:prstClr val="black">
                  <a:lumMod val="85000"/>
                  <a:lumOff val="15000"/>
                </a:prst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/>
                <a:ea typeface="Arial Black"/>
                <a:cs typeface="Arial Black"/>
                <a:sym typeface="Arial Black"/>
              </a:rPr>
              <a:t>ваш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/>
                <a:ea typeface="Arial Black"/>
                <a:cs typeface="Arial Black"/>
                <a:sym typeface="Arial Black"/>
              </a:rPr>
              <a:t>ключ к успешному будущему!</a:t>
            </a:r>
            <a:endParaRPr lang="ru-RU" sz="3600" dirty="0">
              <a:solidFill>
                <a:prstClr val="black">
                  <a:lumMod val="85000"/>
                  <a:lumOff val="15000"/>
                </a:prst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52" name="Picture 4" descr="T:\ДБМ\00_ФГ\Эстафеты\01_Неделя финГрамотности\02_презентация_школы\Remove-bg.ai_174662379952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 b="51"/>
          <a:stretch/>
        </p:blipFill>
        <p:spPr bwMode="auto">
          <a:xfrm>
            <a:off x="8418757" y="2139351"/>
            <a:ext cx="3001094" cy="28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52113" y="2320497"/>
            <a:ext cx="5882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Финансовая свобода</a:t>
            </a:r>
          </a:p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Стабильность </a:t>
            </a:r>
          </a:p>
          <a:p>
            <a:pPr marL="4572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Доходность </a:t>
            </a:r>
          </a:p>
        </p:txBody>
      </p:sp>
    </p:spTree>
    <p:extLst>
      <p:ext uri="{BB962C8B-B14F-4D97-AF65-F5344CB8AC3E}">
        <p14:creationId xmlns:p14="http://schemas.microsoft.com/office/powerpoint/2010/main" val="10959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9294813" cy="125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Большое количество финансовых инструментов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pic>
        <p:nvPicPr>
          <p:cNvPr id="3074" name="Picture 2" descr="T:\ДБМ\00_ФГ\Эстафеты\01_Неделя финГрамотности\02_презентация_школы\Remove-bg.ai_17466245156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33" y="3368815"/>
            <a:ext cx="4793941" cy="30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43784" y="2027192"/>
            <a:ext cx="74445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Банковские продукты</a:t>
            </a:r>
            <a:endParaRPr lang="ru-RU" sz="3000" dirty="0">
              <a:solidFill>
                <a:srgbClr val="387C43"/>
              </a:solidFill>
              <a:latin typeface="Arial Black"/>
              <a:ea typeface="Arial Black"/>
              <a:cs typeface="Arial Black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Инвестиции </a:t>
            </a:r>
            <a:endParaRPr lang="ru-RU" sz="3000" dirty="0">
              <a:solidFill>
                <a:srgbClr val="387C43"/>
              </a:solidFill>
              <a:latin typeface="Arial Black"/>
              <a:ea typeface="Arial Black"/>
              <a:cs typeface="Arial Black"/>
            </a:endParaRP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Обучение и подработки</a:t>
            </a:r>
          </a:p>
          <a:p>
            <a:pPr marL="457200" lvl="1" indent="-4572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Дополнительные возможности (</a:t>
            </a:r>
            <a:r>
              <a:rPr lang="ru-RU" sz="3000" dirty="0" err="1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кешбэк</a:t>
            </a:r>
            <a:r>
              <a:rPr lang="ru-RU" sz="3000" dirty="0" smtClean="0">
                <a:solidFill>
                  <a:srgbClr val="387C43"/>
                </a:solidFill>
                <a:latin typeface="Arial Black"/>
                <a:ea typeface="Arial Black"/>
                <a:cs typeface="Arial Black"/>
              </a:rPr>
              <a:t>, бонусы и прочее)</a:t>
            </a:r>
            <a:endParaRPr lang="ru-RU" sz="3000" dirty="0">
              <a:solidFill>
                <a:srgbClr val="387C43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024" y="5128289"/>
            <a:ext cx="5261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Главное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– начинать 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с малого, учиться и избегать долгов!</a:t>
            </a:r>
          </a:p>
        </p:txBody>
      </p:sp>
    </p:spTree>
    <p:extLst>
      <p:ext uri="{BB962C8B-B14F-4D97-AF65-F5344CB8AC3E}">
        <p14:creationId xmlns:p14="http://schemas.microsoft.com/office/powerpoint/2010/main" val="7034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57040" y="913763"/>
            <a:ext cx="10856913" cy="107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Финансовая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самостоятельность –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уверенность в завтрашнем 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дне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43533" y="5201602"/>
            <a:ext cx="8518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00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</a:t>
            </a:r>
            <a:r>
              <a:rPr lang="ru-RU" sz="2000" b="1" dirty="0">
                <a:solidFill>
                  <a:srgbClr val="00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решениях</a:t>
            </a:r>
            <a:r>
              <a:rPr lang="ru-RU" sz="2400" dirty="0">
                <a:solidFill>
                  <a:schemeClr val="tx1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возможность выбирать работу,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образ жизни без оглядки на деньги.</a:t>
            </a:r>
          </a:p>
        </p:txBody>
      </p:sp>
      <p:grpSp>
        <p:nvGrpSpPr>
          <p:cNvPr id="16" name="Google Shape;228;p47"/>
          <p:cNvGrpSpPr/>
          <p:nvPr/>
        </p:nvGrpSpPr>
        <p:grpSpPr>
          <a:xfrm>
            <a:off x="1232849" y="2203078"/>
            <a:ext cx="630275" cy="743793"/>
            <a:chOff x="0" y="-61094"/>
            <a:chExt cx="1260548" cy="1487583"/>
          </a:xfrm>
        </p:grpSpPr>
        <p:sp>
          <p:nvSpPr>
            <p:cNvPr id="17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18" name="Google Shape;230;p47"/>
            <p:cNvSpPr txBox="1"/>
            <p:nvPr/>
          </p:nvSpPr>
          <p:spPr>
            <a:xfrm>
              <a:off x="0" y="-61094"/>
              <a:ext cx="1260548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/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19" name="Google Shape;231;p47"/>
          <p:cNvGrpSpPr/>
          <p:nvPr/>
        </p:nvGrpSpPr>
        <p:grpSpPr>
          <a:xfrm>
            <a:off x="1607773" y="3123886"/>
            <a:ext cx="630275" cy="743793"/>
            <a:chOff x="0" y="-92908"/>
            <a:chExt cx="1260548" cy="1487583"/>
          </a:xfrm>
        </p:grpSpPr>
        <p:sp>
          <p:nvSpPr>
            <p:cNvPr id="20" name="Google Shape;232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1" name="Google Shape;233;p47"/>
            <p:cNvSpPr txBox="1"/>
            <p:nvPr/>
          </p:nvSpPr>
          <p:spPr>
            <a:xfrm>
              <a:off x="200668" y="-92908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Google Shape;234;p47"/>
          <p:cNvGrpSpPr/>
          <p:nvPr/>
        </p:nvGrpSpPr>
        <p:grpSpPr>
          <a:xfrm>
            <a:off x="2017815" y="4135675"/>
            <a:ext cx="630275" cy="743793"/>
            <a:chOff x="0" y="-82307"/>
            <a:chExt cx="1260548" cy="1487583"/>
          </a:xfrm>
        </p:grpSpPr>
        <p:sp>
          <p:nvSpPr>
            <p:cNvPr id="23" name="Google Shape;235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E7D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4" name="Google Shape;236;p47"/>
            <p:cNvSpPr txBox="1"/>
            <p:nvPr/>
          </p:nvSpPr>
          <p:spPr>
            <a:xfrm>
              <a:off x="200668" y="-82307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Google Shape;237;p47"/>
          <p:cNvGrpSpPr/>
          <p:nvPr/>
        </p:nvGrpSpPr>
        <p:grpSpPr>
          <a:xfrm>
            <a:off x="2466367" y="5218218"/>
            <a:ext cx="630275" cy="743793"/>
            <a:chOff x="0" y="-89030"/>
            <a:chExt cx="1260548" cy="1487583"/>
          </a:xfrm>
        </p:grpSpPr>
        <p:sp>
          <p:nvSpPr>
            <p:cNvPr id="26" name="Google Shape;238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4F9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7" name="Google Shape;239;p47"/>
            <p:cNvSpPr txBox="1"/>
            <p:nvPr/>
          </p:nvSpPr>
          <p:spPr>
            <a:xfrm>
              <a:off x="157194" y="-89030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17797" y="2340287"/>
            <a:ext cx="9265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009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контроль доходов и расходов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жить по средствам.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43449" y="3295727"/>
            <a:ext cx="799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E62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Свобода </a:t>
            </a:r>
            <a:r>
              <a:rPr lang="ru-RU" sz="2000" b="1" dirty="0">
                <a:solidFill>
                  <a:srgbClr val="E62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долгов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отсутствие кредитной зависимости.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03878" y="4188500"/>
            <a:ext cx="7493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Накопления </a:t>
            </a:r>
            <a:r>
              <a:rPr lang="ru-RU" sz="2000" b="1" dirty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«подушка безопасности»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пассивный доход.</a:t>
            </a:r>
          </a:p>
        </p:txBody>
      </p:sp>
    </p:spTree>
    <p:extLst>
      <p:ext uri="{BB962C8B-B14F-4D97-AF65-F5344CB8AC3E}">
        <p14:creationId xmlns:p14="http://schemas.microsoft.com/office/powerpoint/2010/main" val="1956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усеченным углом 10">
            <a:extLst>
              <a:ext uri="{FF2B5EF4-FFF2-40B4-BE49-F238E27FC236}">
                <a16:creationId xmlns:a16="http://schemas.microsoft.com/office/drawing/2014/main" xmlns="" id="{F0CA5178-247D-EA43-3D03-232584277484}"/>
              </a:ext>
            </a:extLst>
          </p:cNvPr>
          <p:cNvSpPr/>
          <p:nvPr/>
        </p:nvSpPr>
        <p:spPr>
          <a:xfrm>
            <a:off x="1290918" y="5339991"/>
            <a:ext cx="10901082" cy="868102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3131FF7-EDC2-10E6-04E3-B302323B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30" y="1635669"/>
            <a:ext cx="3919257" cy="4440314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18A4114-E97F-7683-0EC2-9C064DA6DAB4}"/>
              </a:ext>
            </a:extLst>
          </p:cNvPr>
          <p:cNvSpPr/>
          <p:nvPr/>
        </p:nvSpPr>
        <p:spPr>
          <a:xfrm>
            <a:off x="6015257" y="1287777"/>
            <a:ext cx="2474701" cy="2474701"/>
          </a:xfrm>
          <a:prstGeom prst="ellipse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5256213" cy="60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Зачем сберегать?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xmlns="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xmlns="" id="{70D78348-94A1-32CF-DDBD-C1F44223F5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09D9DC4-EE76-8B82-7270-EA3FD23CF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135949" y="2547402"/>
            <a:ext cx="1446414" cy="33030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E34FF16-098B-0D68-D272-039C28135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867" y="4142408"/>
            <a:ext cx="2946263" cy="19864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50C8AF-E523-07A5-179D-5ACA43985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455" y="2149504"/>
            <a:ext cx="590634" cy="8512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5BA2486-E833-0FF2-3E53-22A4ADEFA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853" y="1687103"/>
            <a:ext cx="1254899" cy="1490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44DD5-0FCC-5BB3-0191-B031350531B1}"/>
              </a:ext>
            </a:extLst>
          </p:cNvPr>
          <p:cNvSpPr txBox="1"/>
          <p:nvPr/>
        </p:nvSpPr>
        <p:spPr>
          <a:xfrm>
            <a:off x="13393271" y="26894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8" y="692150"/>
            <a:ext cx="5689922" cy="6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Зачем сберегать?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1121207" y="2042659"/>
            <a:ext cx="3443750" cy="1603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Сбережения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часть дохода, не потраченная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текущее потребление,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сохраненная для использования в будущем.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9B913A8-82E5-C389-4473-55221D0765AB}"/>
              </a:ext>
            </a:extLst>
          </p:cNvPr>
          <p:cNvSpPr/>
          <p:nvPr/>
        </p:nvSpPr>
        <p:spPr>
          <a:xfrm>
            <a:off x="839788" y="2042659"/>
            <a:ext cx="93662" cy="1492567"/>
          </a:xfrm>
          <a:prstGeom prst="rect">
            <a:avLst/>
          </a:prstGeom>
          <a:solidFill>
            <a:srgbClr val="E51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657438EB-462D-E3E6-91DF-EBC8261A1836}"/>
              </a:ext>
            </a:extLst>
          </p:cNvPr>
          <p:cNvSpPr/>
          <p:nvPr/>
        </p:nvSpPr>
        <p:spPr>
          <a:xfrm>
            <a:off x="5015960" y="1903801"/>
            <a:ext cx="6336253" cy="1167494"/>
          </a:xfrm>
          <a:prstGeom prst="roundRect">
            <a:avLst/>
          </a:prstGeom>
          <a:solidFill>
            <a:srgbClr val="EE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0EEC7A4-8229-5905-52B7-109BA502A06D}"/>
              </a:ext>
            </a:extLst>
          </p:cNvPr>
          <p:cNvSpPr/>
          <p:nvPr/>
        </p:nvSpPr>
        <p:spPr>
          <a:xfrm>
            <a:off x="5015960" y="3219048"/>
            <a:ext cx="6336253" cy="1167494"/>
          </a:xfrm>
          <a:prstGeom prst="roundRect">
            <a:avLst/>
          </a:prstGeom>
          <a:solidFill>
            <a:srgbClr val="004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F98F02D-D179-9014-AE25-AEFEA58B7EAE}"/>
              </a:ext>
            </a:extLst>
          </p:cNvPr>
          <p:cNvSpPr/>
          <p:nvPr/>
        </p:nvSpPr>
        <p:spPr>
          <a:xfrm>
            <a:off x="5015960" y="4534295"/>
            <a:ext cx="6336253" cy="116749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oogle Shape;145;p35">
            <a:extLst>
              <a:ext uri="{FF2B5EF4-FFF2-40B4-BE49-F238E27FC236}">
                <a16:creationId xmlns:a16="http://schemas.microsoft.com/office/drawing/2014/main" xmlns="" id="{0244A4D7-4C05-4902-FE1E-F2635EBDE749}"/>
              </a:ext>
            </a:extLst>
          </p:cNvPr>
          <p:cNvSpPr txBox="1">
            <a:spLocks/>
          </p:cNvSpPr>
          <p:nvPr/>
        </p:nvSpPr>
        <p:spPr>
          <a:xfrm>
            <a:off x="5211878" y="2136359"/>
            <a:ext cx="5858915" cy="75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chemeClr val="bg1">
                    <a:alpha val="52814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крупную покупку</a:t>
            </a:r>
          </a:p>
        </p:txBody>
      </p:sp>
      <p:sp>
        <p:nvSpPr>
          <p:cNvPr id="9" name="Google Shape;145;p35">
            <a:extLst>
              <a:ext uri="{FF2B5EF4-FFF2-40B4-BE49-F238E27FC236}">
                <a16:creationId xmlns:a16="http://schemas.microsoft.com/office/drawing/2014/main" xmlns="" id="{F86F7F39-7D52-1CA3-3F00-62FA6F34419A}"/>
              </a:ext>
            </a:extLst>
          </p:cNvPr>
          <p:cNvSpPr txBox="1">
            <a:spLocks/>
          </p:cNvSpPr>
          <p:nvPr/>
        </p:nvSpPr>
        <p:spPr>
          <a:xfrm>
            <a:off x="5015960" y="3219048"/>
            <a:ext cx="6336253" cy="114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непредвиденные </a:t>
            </a:r>
            <a:r>
              <a:rPr lang="en-US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n-US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ситуации</a:t>
            </a:r>
          </a:p>
        </p:txBody>
      </p: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xmlns="" id="{5B8B68D0-5AA1-F57B-7BCB-0BFAD2D9DAC2}"/>
              </a:ext>
            </a:extLst>
          </p:cNvPr>
          <p:cNvSpPr txBox="1">
            <a:spLocks/>
          </p:cNvSpPr>
          <p:nvPr/>
        </p:nvSpPr>
        <p:spPr>
          <a:xfrm>
            <a:off x="5015960" y="4731849"/>
            <a:ext cx="6336252" cy="9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На пенсию в старости</a:t>
            </a: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xmlns="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C12EEA4-091C-4C7E-94FA-34A0E3A1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895" y="4709423"/>
            <a:ext cx="1763414" cy="99236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39D02D-A4AD-5218-3AF5-180E1D68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23" y="1279343"/>
            <a:ext cx="2909570" cy="29095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756CA8-4E02-5BFB-4085-6355A832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Как начать сберегать</a:t>
            </a:r>
          </a:p>
        </p:txBody>
      </p:sp>
      <p:grpSp>
        <p:nvGrpSpPr>
          <p:cNvPr id="228" name="Google Shape;228;p47"/>
          <p:cNvGrpSpPr/>
          <p:nvPr/>
        </p:nvGrpSpPr>
        <p:grpSpPr>
          <a:xfrm>
            <a:off x="2535375" y="1901168"/>
            <a:ext cx="630275" cy="743793"/>
            <a:chOff x="0" y="-61094"/>
            <a:chExt cx="1260548" cy="1487583"/>
          </a:xfrm>
        </p:grpSpPr>
        <p:sp>
          <p:nvSpPr>
            <p:cNvPr id="229" name="Google Shape;229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0" name="Google Shape;230;p47"/>
            <p:cNvSpPr txBox="1"/>
            <p:nvPr/>
          </p:nvSpPr>
          <p:spPr>
            <a:xfrm>
              <a:off x="0" y="-61094"/>
              <a:ext cx="1260548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pPr algn="ctr"/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1" name="Google Shape;231;p47"/>
          <p:cNvGrpSpPr/>
          <p:nvPr/>
        </p:nvGrpSpPr>
        <p:grpSpPr>
          <a:xfrm>
            <a:off x="2535375" y="2940730"/>
            <a:ext cx="630275" cy="743793"/>
            <a:chOff x="0" y="-92908"/>
            <a:chExt cx="1260548" cy="1487583"/>
          </a:xfrm>
        </p:grpSpPr>
        <p:sp>
          <p:nvSpPr>
            <p:cNvPr id="232" name="Google Shape;232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3" name="Google Shape;233;p47"/>
            <p:cNvSpPr txBox="1"/>
            <p:nvPr/>
          </p:nvSpPr>
          <p:spPr>
            <a:xfrm>
              <a:off x="200668" y="-92908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4" name="Google Shape;234;p47"/>
          <p:cNvGrpSpPr/>
          <p:nvPr/>
        </p:nvGrpSpPr>
        <p:grpSpPr>
          <a:xfrm>
            <a:off x="2535375" y="4006285"/>
            <a:ext cx="630275" cy="743793"/>
            <a:chOff x="0" y="-82307"/>
            <a:chExt cx="1260548" cy="1487583"/>
          </a:xfrm>
        </p:grpSpPr>
        <p:sp>
          <p:nvSpPr>
            <p:cNvPr id="235" name="Google Shape;235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EE7D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6" name="Google Shape;236;p47"/>
            <p:cNvSpPr txBox="1"/>
            <p:nvPr/>
          </p:nvSpPr>
          <p:spPr>
            <a:xfrm>
              <a:off x="200668" y="-82307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37" name="Google Shape;237;p47"/>
          <p:cNvGrpSpPr/>
          <p:nvPr/>
        </p:nvGrpSpPr>
        <p:grpSpPr>
          <a:xfrm>
            <a:off x="2535375" y="5062950"/>
            <a:ext cx="630275" cy="743793"/>
            <a:chOff x="0" y="-89030"/>
            <a:chExt cx="1260548" cy="1487583"/>
          </a:xfrm>
        </p:grpSpPr>
        <p:sp>
          <p:nvSpPr>
            <p:cNvPr id="238" name="Google Shape;238;p47"/>
            <p:cNvSpPr/>
            <p:nvPr/>
          </p:nvSpPr>
          <p:spPr>
            <a:xfrm>
              <a:off x="0" y="0"/>
              <a:ext cx="1260548" cy="1260548"/>
            </a:xfrm>
            <a:prstGeom prst="rect">
              <a:avLst/>
            </a:prstGeom>
            <a:solidFill>
              <a:srgbClr val="004F9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sz="700">
                <a:latin typeface="Raleway" pitchFamily="2" charset="0"/>
              </a:endParaRPr>
            </a:p>
          </p:txBody>
        </p:sp>
        <p:sp>
          <p:nvSpPr>
            <p:cNvPr id="239" name="Google Shape;239;p47"/>
            <p:cNvSpPr txBox="1"/>
            <p:nvPr/>
          </p:nvSpPr>
          <p:spPr>
            <a:xfrm>
              <a:off x="157194" y="-89030"/>
              <a:ext cx="859211" cy="1487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spAutoFit/>
            </a:bodyPr>
            <a:lstStyle/>
            <a:p>
              <a:r>
                <a:rPr lang="ru-RU" sz="4500" b="1" dirty="0">
                  <a:solidFill>
                    <a:srgbClr val="FFFFF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  <a:endParaRPr sz="4500" b="1"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240" name="Google Shape;240;p47"/>
          <p:cNvSpPr txBox="1"/>
          <p:nvPr/>
        </p:nvSpPr>
        <p:spPr>
          <a:xfrm>
            <a:off x="3334180" y="1916113"/>
            <a:ext cx="452926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009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СФОРМУЛИРОВАТЬ ЦЕЛЬ</a:t>
            </a:r>
            <a:endParaRPr sz="2000" b="1" dirty="0">
              <a:solidFill>
                <a:srgbClr val="0096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точно знать, зачем сберегать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3334180" y="2981777"/>
            <a:ext cx="5029532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E621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ВЕСТИ БЮДЖЕТ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точно знать, на что уходят деньги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3334180" y="4012995"/>
            <a:ext cx="430066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EE7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ОТМЕЧАТЬ ПРОГРЕСС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9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не терять мотивацию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3334178" y="5076039"/>
            <a:ext cx="8223837" cy="6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2" tIns="22851" rIns="45712" bIns="22851" anchor="t" anchorCtr="0">
            <a:spAutoFit/>
          </a:bodyPr>
          <a:lstStyle/>
          <a:p>
            <a:r>
              <a:rPr lang="ru-RU" sz="2000" b="1" dirty="0">
                <a:solidFill>
                  <a:srgbClr val="00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НАДЁЖНЫЙ СПОСОБ СОХРАНЕНИЯ НАКОПЛЕНИЙ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9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не потерять накопленные деньги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9F7BB4E-CBA4-F020-E902-F5DB47213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5880"/>
            <a:ext cx="764289" cy="13255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F7D6808-A7E4-D316-5398-8C76397AD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77" y="2972973"/>
            <a:ext cx="764289" cy="1325563"/>
          </a:xfrm>
          <a:prstGeom prst="rect">
            <a:avLst/>
          </a:prstGeom>
        </p:spPr>
      </p:pic>
      <p:sp>
        <p:nvSpPr>
          <p:cNvPr id="21" name="Google Shape;136;p1">
            <a:extLst>
              <a:ext uri="{FF2B5EF4-FFF2-40B4-BE49-F238E27FC236}">
                <a16:creationId xmlns:a16="http://schemas.microsoft.com/office/drawing/2014/main" xmlns="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10028E-46AA-0470-9F09-7846AFA22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486" y="2204337"/>
            <a:ext cx="1459474" cy="1984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F4523F-A1FB-3375-49BA-E37F1D0BB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216" y="3317091"/>
            <a:ext cx="1117675" cy="132415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28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1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7" y="692150"/>
            <a:ext cx="7751319" cy="6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 денег во времени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xmlns="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 smtClean="0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rPr>
              <a:t>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657438EB-462D-E3E6-91DF-EBC8261A1836}"/>
              </a:ext>
            </a:extLst>
          </p:cNvPr>
          <p:cNvSpPr/>
          <p:nvPr/>
        </p:nvSpPr>
        <p:spPr>
          <a:xfrm>
            <a:off x="843320" y="1906638"/>
            <a:ext cx="4279745" cy="11270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Google Shape;145;p35">
            <a:extLst>
              <a:ext uri="{FF2B5EF4-FFF2-40B4-BE49-F238E27FC236}">
                <a16:creationId xmlns:a16="http://schemas.microsoft.com/office/drawing/2014/main" xmlns="" id="{0244A4D7-4C05-4902-FE1E-F2635EBDE749}"/>
              </a:ext>
            </a:extLst>
          </p:cNvPr>
          <p:cNvSpPr txBox="1">
            <a:spLocks/>
          </p:cNvSpPr>
          <p:nvPr/>
        </p:nvSpPr>
        <p:spPr>
          <a:xfrm>
            <a:off x="1290942" y="1916114"/>
            <a:ext cx="3340100" cy="97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chemeClr val="bg1">
                    <a:alpha val="52814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 рублей сейчас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6362" y="2067892"/>
            <a:ext cx="237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F9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F9E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2C68489-39EA-7CC6-5FC4-6BA9E742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821" y="4076230"/>
            <a:ext cx="3022858" cy="2038138"/>
          </a:xfrm>
          <a:prstGeom prst="rect">
            <a:avLst/>
          </a:prstGeom>
        </p:spPr>
      </p:pic>
      <p:sp>
        <p:nvSpPr>
          <p:cNvPr id="22" name="Google Shape;240;p12"/>
          <p:cNvSpPr txBox="1"/>
          <p:nvPr/>
        </p:nvSpPr>
        <p:spPr>
          <a:xfrm>
            <a:off x="839789" y="3486482"/>
            <a:ext cx="3791254" cy="118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457200">
              <a:buClr>
                <a:prstClr val="black"/>
              </a:buClr>
              <a:buSzPts val="2400"/>
            </a:pPr>
            <a:r>
              <a:rPr lang="ru-RU" sz="2000" b="1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ИНФЛЯЦИЯ </a:t>
            </a:r>
            <a:r>
              <a:rPr lang="en-US" sz="2000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—</a:t>
            </a:r>
            <a:r>
              <a:rPr lang="ru-RU" sz="2000" dirty="0">
                <a:solidFill>
                  <a:srgbClr val="004F9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это процесс повышения общего уровня цен и снижения покупательной способности денег 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6D32EBB6-8335-6622-2B4C-9D85F7C83EEE}"/>
              </a:ext>
            </a:extLst>
          </p:cNvPr>
          <p:cNvSpPr/>
          <p:nvPr/>
        </p:nvSpPr>
        <p:spPr>
          <a:xfrm>
            <a:off x="7068934" y="1906638"/>
            <a:ext cx="4279745" cy="1127075"/>
          </a:xfrm>
          <a:prstGeom prst="roundRect">
            <a:avLst/>
          </a:prstGeom>
          <a:solidFill>
            <a:srgbClr val="B9B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145;p35">
            <a:extLst>
              <a:ext uri="{FF2B5EF4-FFF2-40B4-BE49-F238E27FC236}">
                <a16:creationId xmlns:a16="http://schemas.microsoft.com/office/drawing/2014/main" xmlns="" id="{5B8B68D0-5AA1-F57B-7BCB-0BFAD2D9DAC2}"/>
              </a:ext>
            </a:extLst>
          </p:cNvPr>
          <p:cNvSpPr txBox="1">
            <a:spLocks/>
          </p:cNvSpPr>
          <p:nvPr/>
        </p:nvSpPr>
        <p:spPr>
          <a:xfrm>
            <a:off x="7805205" y="1918925"/>
            <a:ext cx="2641063" cy="98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 рублей через год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169F4C-EB83-AFF5-70D9-3EC3DB98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249" y="2715648"/>
            <a:ext cx="3337744" cy="359196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352767" y="147545"/>
            <a:ext cx="2663159" cy="571101"/>
            <a:chOff x="8352767" y="147545"/>
            <a:chExt cx="2663159" cy="5711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023230" y="147545"/>
              <a:ext cx="1552755" cy="550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AA8CC947-2D14-F48F-78E1-664E02D0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2767" y="226337"/>
              <a:ext cx="1131034" cy="479833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515DCB45-F209-488F-989D-9400E2EA8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055" y="237465"/>
              <a:ext cx="476498" cy="48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161530" y="265412"/>
              <a:ext cx="85439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Минфин </a:t>
              </a:r>
            </a:p>
            <a:p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Raleway"/>
                  <a:cs typeface="Raleway"/>
                </a:rPr>
                <a:t>ДНР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aleway"/>
                <a:cs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</TotalTime>
  <Words>703</Words>
  <Application>Microsoft Office PowerPoint</Application>
  <PresentationFormat>Произвольный</PresentationFormat>
  <Paragraphs>279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Helvetica Neue Light</vt:lpstr>
      <vt:lpstr>Times New Roman</vt:lpstr>
      <vt:lpstr>Courier New</vt:lpstr>
      <vt:lpstr>Raleway Light</vt:lpstr>
      <vt:lpstr>Raleway</vt:lpstr>
      <vt:lpstr>Wingdings</vt:lpstr>
      <vt:lpstr>Arial Black</vt:lpstr>
      <vt:lpstr>Тема Office</vt:lpstr>
      <vt:lpstr>Презентация PowerPoint</vt:lpstr>
      <vt:lpstr>ВСТРЕЧА в рамках Стратегии повышения финансовой грамотности и формирования финансовой культуры до 2030 года</vt:lpstr>
      <vt:lpstr>Презентация PowerPoint</vt:lpstr>
      <vt:lpstr>Большое количество финансовых инструментов</vt:lpstr>
      <vt:lpstr>Финансовая самостоятельность – это уверенность в завтрашнем дне </vt:lpstr>
      <vt:lpstr>Зачем сберегать?</vt:lpstr>
      <vt:lpstr>Зачем сберегать?</vt:lpstr>
      <vt:lpstr>Как начать сберегать</vt:lpstr>
      <vt:lpstr>Стоимость денег во времени</vt:lpstr>
      <vt:lpstr>Способы…</vt:lpstr>
      <vt:lpstr>Способы сохранить</vt:lpstr>
      <vt:lpstr>Способы…</vt:lpstr>
      <vt:lpstr>Презентация PowerPoint</vt:lpstr>
      <vt:lpstr>Инвестиции</vt:lpstr>
      <vt:lpstr>Инвестиции</vt:lpstr>
      <vt:lpstr>Отличия облигаций от акций</vt:lpstr>
      <vt:lpstr>Презентация PowerPoint</vt:lpstr>
      <vt:lpstr>Презентация PowerPoint</vt:lpstr>
      <vt:lpstr>Основные схемы обмана</vt:lpstr>
      <vt:lpstr>Как защититься?</vt:lpstr>
      <vt:lpstr>Что делать, если перевели  деньги мошенникам?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Егорова Марина Витальевна</cp:lastModifiedBy>
  <cp:revision>194</cp:revision>
  <cp:lastPrinted>2025-05-14T13:07:39Z</cp:lastPrinted>
  <dcterms:created xsi:type="dcterms:W3CDTF">2024-03-21T10:33:51Z</dcterms:created>
  <dcterms:modified xsi:type="dcterms:W3CDTF">2025-05-21T13:13:50Z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4365633</vt:lpwstr>
  </property>
  <property fmtid="{D5CDD505-2E9C-101B-9397-08002B2CF9AE}" pid="3" name="NXPowerLiteSettings">
    <vt:lpwstr>F500052003A000</vt:lpwstr>
  </property>
  <property fmtid="{D5CDD505-2E9C-101B-9397-08002B2CF9AE}" pid="4" name="NXPowerLiteVersion">
    <vt:lpwstr>S10.3.1</vt:lpwstr>
  </property>
</Properties>
</file>